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21"/>
  </p:notesMasterIdLst>
  <p:sldIdLst>
    <p:sldId id="259" r:id="rId5"/>
    <p:sldId id="264" r:id="rId6"/>
    <p:sldId id="307" r:id="rId7"/>
    <p:sldId id="308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2" r:id="rId19"/>
    <p:sldId id="257" r:id="rId20"/>
  </p:sldIdLst>
  <p:sldSz cx="18288000" cy="10287000"/>
  <p:notesSz cx="6858000" cy="9144000"/>
  <p:embeddedFontLst>
    <p:embeddedFont>
      <p:font typeface="Be Vietnam" panose="020B0604020202020204" charset="0"/>
      <p:regular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Montserrat Bold" panose="00000800000000000000" charset="0"/>
      <p:regular r:id="rId27"/>
      <p:bold r:id="rId28"/>
    </p:embeddedFont>
    <p:embeddedFont>
      <p:font typeface="Montserrat Light" panose="00000400000000000000" pitchFamily="2" charset="0"/>
      <p:regular r:id="rId29"/>
      <p:italic r:id="rId30"/>
    </p:embeddedFont>
    <p:embeddedFont>
      <p:font typeface="Neulis Neue" pitchFamily="50" charset="0"/>
      <p:regular r:id="rId31"/>
      <p:bold r:id="rId32"/>
    </p:embeddedFont>
    <p:embeddedFont>
      <p:font typeface="Neulis Neue Medium" pitchFamily="50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7A8"/>
    <a:srgbClr val="FF6600"/>
    <a:srgbClr val="00435D"/>
    <a:srgbClr val="B6B6B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09DEC0-192E-9999-158C-946358A93052}" v="6" dt="2026-01-07T23:57:40.7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350" autoAdjust="0"/>
  </p:normalViewPr>
  <p:slideViewPr>
    <p:cSldViewPr>
      <p:cViewPr varScale="1">
        <p:scale>
          <a:sx n="101" d="100"/>
          <a:sy n="101" d="100"/>
        </p:scale>
        <p:origin x="654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3866F-D1C9-49A8-89ED-26673E60BEFE}" type="datetimeFigureOut">
              <a:rPr lang="en-MY" smtClean="0"/>
              <a:t>27/1/2026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CF943A-2BBA-4279-8C02-E597B7C3606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08315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CF943A-2BBA-4279-8C02-E597B7C3606B}" type="slidenum">
              <a:rPr lang="en-MY" smtClean="0"/>
              <a:t>14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55038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hyperlink" Target="https://github.com/rafiaqila/aisql-site-safety-inspection.git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youtu.be/CPCsGUesCik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hyperlink" Target="https://www.dosm.gov.my/portal-main/release-content/big-data-analytics-national-occupational-injury-and-disease-statistics-" TargetMode="External"/><Relationship Id="rId2" Type="http://schemas.openxmlformats.org/officeDocument/2006/relationships/hyperlink" Target="https://www.sciencedirect.com/science/article/pii/S2090447921000915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docs.snowflake.com/en/user-guide/snowflake-cortex/ai-images#model-limitations" TargetMode="External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hyperlink" Target="https://www.datacamp.com/blog/top-vision-language-models" TargetMode="External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82151" y="2786912"/>
            <a:ext cx="11355421" cy="30469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6600" spc="-150" dirty="0">
                <a:solidFill>
                  <a:srgbClr val="FFFFFF"/>
                </a:solidFill>
                <a:latin typeface="Neulis Neue"/>
                <a:ea typeface="Neulis Neue"/>
                <a:cs typeface="Neulis Neue"/>
                <a:sym typeface="Neulis Neue"/>
              </a:rPr>
              <a:t>AI-Powered </a:t>
            </a:r>
            <a:r>
              <a:rPr lang="en-US" sz="6600" b="1" spc="-150" dirty="0">
                <a:solidFill>
                  <a:srgbClr val="FFFFFF"/>
                </a:solidFill>
                <a:latin typeface="Neulis Neue"/>
                <a:ea typeface="Neulis Neue"/>
                <a:cs typeface="Neulis Neue"/>
                <a:sym typeface="Neulis Neue"/>
              </a:rPr>
              <a:t>Site Safety Hazard &amp; Risk Inspection </a:t>
            </a:r>
            <a:r>
              <a:rPr lang="en-US" sz="6600" spc="-150" dirty="0">
                <a:solidFill>
                  <a:srgbClr val="FFFFFF"/>
                </a:solidFill>
                <a:latin typeface="Neulis Neue"/>
                <a:ea typeface="Neulis Neue"/>
                <a:cs typeface="Neulis Neue"/>
                <a:sym typeface="Neulis Neue"/>
              </a:rPr>
              <a:t>using Snowflake AISQL</a:t>
            </a:r>
          </a:p>
        </p:txBody>
      </p:sp>
      <p:sp>
        <p:nvSpPr>
          <p:cNvPr id="3" name="AutoShape 3"/>
          <p:cNvSpPr/>
          <p:nvPr/>
        </p:nvSpPr>
        <p:spPr>
          <a:xfrm>
            <a:off x="18002863" y="-1"/>
            <a:ext cx="285137" cy="10287001"/>
          </a:xfrm>
          <a:prstGeom prst="rect">
            <a:avLst/>
          </a:prstGeom>
          <a:solidFill>
            <a:srgbClr val="FF6600"/>
          </a:solidFill>
        </p:spPr>
        <p:txBody>
          <a:bodyPr/>
          <a:lstStyle/>
          <a:p>
            <a:endParaRPr lang="en-MY"/>
          </a:p>
        </p:txBody>
      </p:sp>
      <p:sp>
        <p:nvSpPr>
          <p:cNvPr id="4" name="TextBox 4"/>
          <p:cNvSpPr txBox="1"/>
          <p:nvPr/>
        </p:nvSpPr>
        <p:spPr>
          <a:xfrm>
            <a:off x="914400" y="7218106"/>
            <a:ext cx="9439613" cy="800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en-US" sz="2800" dirty="0">
                <a:solidFill>
                  <a:srgbClr val="F8F8F8"/>
                </a:solidFill>
                <a:latin typeface="Montserrat"/>
                <a:ea typeface="Montserrat"/>
                <a:cs typeface="Montserrat"/>
                <a:sym typeface="Montserrat"/>
              </a:rPr>
              <a:t>By: Rafi Hidayat</a:t>
            </a:r>
          </a:p>
          <a:p>
            <a:pPr algn="l"/>
            <a:r>
              <a:rPr lang="en-US" sz="2400" dirty="0">
                <a:solidFill>
                  <a:srgbClr val="F8F8F8"/>
                </a:solidFill>
                <a:latin typeface="Montserrat"/>
                <a:ea typeface="Montserrat"/>
                <a:cs typeface="Montserrat"/>
                <a:sym typeface="Montserrat"/>
              </a:rPr>
              <a:t>January 2026</a:t>
            </a:r>
          </a:p>
        </p:txBody>
      </p:sp>
      <p:sp>
        <p:nvSpPr>
          <p:cNvPr id="5" name="Freeform 5"/>
          <p:cNvSpPr/>
          <p:nvPr/>
        </p:nvSpPr>
        <p:spPr>
          <a:xfrm>
            <a:off x="1028700" y="1028700"/>
            <a:ext cx="4099872" cy="856799"/>
          </a:xfrm>
          <a:custGeom>
            <a:avLst/>
            <a:gdLst/>
            <a:ahLst/>
            <a:cxnLst/>
            <a:rect l="l" t="t" r="r" b="b"/>
            <a:pathLst>
              <a:path w="4099872" h="856799">
                <a:moveTo>
                  <a:pt x="0" y="0"/>
                </a:moveTo>
                <a:lnTo>
                  <a:pt x="4099872" y="0"/>
                </a:lnTo>
                <a:lnTo>
                  <a:pt x="4099872" y="856799"/>
                </a:lnTo>
                <a:lnTo>
                  <a:pt x="0" y="8567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6" name="Freeform 6"/>
          <p:cNvSpPr/>
          <p:nvPr/>
        </p:nvSpPr>
        <p:spPr>
          <a:xfrm>
            <a:off x="16269699" y="8608419"/>
            <a:ext cx="989601" cy="649881"/>
          </a:xfrm>
          <a:custGeom>
            <a:avLst/>
            <a:gdLst/>
            <a:ahLst/>
            <a:cxnLst/>
            <a:rect l="l" t="t" r="r" b="b"/>
            <a:pathLst>
              <a:path w="989601" h="649881">
                <a:moveTo>
                  <a:pt x="0" y="0"/>
                </a:moveTo>
                <a:lnTo>
                  <a:pt x="989601" y="0"/>
                </a:lnTo>
                <a:lnTo>
                  <a:pt x="989601" y="649881"/>
                </a:lnTo>
                <a:lnTo>
                  <a:pt x="0" y="6498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F2898189-7543-A068-5742-1A1039BEC66A}"/>
              </a:ext>
            </a:extLst>
          </p:cNvPr>
          <p:cNvSpPr txBox="1"/>
          <p:nvPr/>
        </p:nvSpPr>
        <p:spPr>
          <a:xfrm>
            <a:off x="912779" y="6112514"/>
            <a:ext cx="12581794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4400" spc="-150" dirty="0">
                <a:solidFill>
                  <a:srgbClr val="FF6600"/>
                </a:solidFill>
                <a:latin typeface="Neulis Neue"/>
                <a:ea typeface="Neulis Neue"/>
                <a:cs typeface="Neulis Neue"/>
                <a:sym typeface="Neulis Neue"/>
              </a:rPr>
              <a:t>Internal AISQL </a:t>
            </a:r>
            <a:r>
              <a:rPr lang="en-US" sz="4400" spc="-150" dirty="0">
                <a:solidFill>
                  <a:srgbClr val="FF6600"/>
                </a:solidFill>
                <a:latin typeface="Neulis Neue" pitchFamily="50" charset="0"/>
                <a:ea typeface="Neulis Neue"/>
                <a:cs typeface="Neulis Neue"/>
                <a:sym typeface="Neulis Neue"/>
              </a:rPr>
              <a:t>Competition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1CA905-7E94-48F4-B517-7916166F40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5201" y="3086100"/>
            <a:ext cx="6426222" cy="3153077"/>
          </a:xfrm>
          <a:prstGeom prst="rect">
            <a:avLst/>
          </a:prstGeom>
          <a:ln w="41275">
            <a:solidFill>
              <a:srgbClr val="0087A8"/>
            </a:solidFill>
          </a:ln>
        </p:spPr>
      </p:pic>
    </p:spTree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7EF7D-97D6-B70D-4B78-AA8448976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7">
            <a:extLst>
              <a:ext uri="{FF2B5EF4-FFF2-40B4-BE49-F238E27FC236}">
                <a16:creationId xmlns:a16="http://schemas.microsoft.com/office/drawing/2014/main" id="{30BF949C-6F33-A493-907A-F231E4F01F1F}"/>
              </a:ext>
            </a:extLst>
          </p:cNvPr>
          <p:cNvSpPr>
            <a:spLocks/>
          </p:cNvSpPr>
          <p:nvPr/>
        </p:nvSpPr>
        <p:spPr>
          <a:xfrm>
            <a:off x="0" y="0"/>
            <a:ext cx="18288000" cy="2848515"/>
          </a:xfrm>
          <a:prstGeom prst="rect">
            <a:avLst/>
          </a:prstGeom>
          <a:solidFill>
            <a:srgbClr val="FF862F"/>
          </a:solidFill>
        </p:spPr>
        <p:txBody>
          <a:bodyPr/>
          <a:lstStyle/>
          <a:p>
            <a:endParaRPr lang="en-MY"/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9B0519B6-97D1-16EB-66BD-34F47792813C}"/>
              </a:ext>
            </a:extLst>
          </p:cNvPr>
          <p:cNvGrpSpPr/>
          <p:nvPr/>
        </p:nvGrpSpPr>
        <p:grpSpPr>
          <a:xfrm>
            <a:off x="7627641" y="3610593"/>
            <a:ext cx="9288759" cy="1484502"/>
            <a:chOff x="0" y="-85725"/>
            <a:chExt cx="8601995" cy="1979335"/>
          </a:xfrm>
        </p:grpSpPr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5555544F-7289-0469-7EDC-6952F3B0153B}"/>
                </a:ext>
              </a:extLst>
            </p:cNvPr>
            <p:cNvSpPr txBox="1"/>
            <p:nvPr/>
          </p:nvSpPr>
          <p:spPr>
            <a:xfrm>
              <a:off x="0" y="-85725"/>
              <a:ext cx="8601995" cy="605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800" b="1" u="none" strike="noStrike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Risk History &amp; Trend Tracking</a:t>
              </a: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1BEF3824-BBBB-8808-BCA7-F454DFC9C861}"/>
                </a:ext>
              </a:extLst>
            </p:cNvPr>
            <p:cNvSpPr txBox="1"/>
            <p:nvPr/>
          </p:nvSpPr>
          <p:spPr>
            <a:xfrm>
              <a:off x="0" y="689008"/>
              <a:ext cx="8601995" cy="1204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Every site inspection is </a:t>
              </a:r>
              <a:r>
                <a:rPr lang="en-US" b="1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persisted as a time-stamped record </a:t>
              </a: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in Snowflake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Enables </a:t>
              </a:r>
              <a:r>
                <a:rPr lang="en-US" b="1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before/after comparison </a:t>
              </a: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across inspections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Automatically highlights </a:t>
              </a:r>
              <a:r>
                <a:rPr lang="en-US" b="1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risk movement </a:t>
              </a: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(increase or decrease)</a:t>
              </a:r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20" name="Freeform 11">
            <a:extLst>
              <a:ext uri="{FF2B5EF4-FFF2-40B4-BE49-F238E27FC236}">
                <a16:creationId xmlns:a16="http://schemas.microsoft.com/office/drawing/2014/main" id="{2F81B430-D4EB-9748-4E26-42BA75D97E94}"/>
              </a:ext>
            </a:extLst>
          </p:cNvPr>
          <p:cNvSpPr/>
          <p:nvPr/>
        </p:nvSpPr>
        <p:spPr>
          <a:xfrm>
            <a:off x="15468600" y="509482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5B402E25-9AA1-E30B-5C72-2D785C582FE1}"/>
              </a:ext>
            </a:extLst>
          </p:cNvPr>
          <p:cNvSpPr txBox="1"/>
          <p:nvPr/>
        </p:nvSpPr>
        <p:spPr>
          <a:xfrm>
            <a:off x="864262" y="518879"/>
            <a:ext cx="10701926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7200" b="1" spc="-150" dirty="0">
                <a:solidFill>
                  <a:schemeClr val="bg1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App Demo:</a:t>
            </a:r>
          </a:p>
          <a:p>
            <a:pPr marL="0" lvl="0" indent="0" algn="l">
              <a:spcBef>
                <a:spcPct val="0"/>
              </a:spcBef>
            </a:pPr>
            <a:r>
              <a:rPr lang="en-US" sz="4800" b="1" spc="-150" dirty="0">
                <a:solidFill>
                  <a:schemeClr val="bg1"/>
                </a:solidFill>
                <a:highlight>
                  <a:srgbClr val="0087A8"/>
                </a:highlight>
                <a:latin typeface="Neulis Neue Medium"/>
                <a:ea typeface="Neulis Neue Medium"/>
                <a:cs typeface="Neulis Neue Medium"/>
                <a:sym typeface="Neulis Neue Medium"/>
              </a:rPr>
              <a:t>Historical Insights &amp; Trends</a:t>
            </a:r>
            <a:endParaRPr lang="en-US" sz="6000" b="1" spc="-150" dirty="0">
              <a:solidFill>
                <a:schemeClr val="bg1"/>
              </a:solidFill>
              <a:highlight>
                <a:srgbClr val="0087A8"/>
              </a:highlight>
              <a:latin typeface="Neulis Neue Medium"/>
              <a:ea typeface="Neulis Neue Medium"/>
              <a:cs typeface="Neulis Neue Medium"/>
              <a:sym typeface="Neulis Neue Medium"/>
            </a:endParaRPr>
          </a:p>
        </p:txBody>
      </p:sp>
      <p:sp>
        <p:nvSpPr>
          <p:cNvPr id="26" name="AutoShape 10">
            <a:extLst>
              <a:ext uri="{FF2B5EF4-FFF2-40B4-BE49-F238E27FC236}">
                <a16:creationId xmlns:a16="http://schemas.microsoft.com/office/drawing/2014/main" id="{300DEC1E-A06B-795E-BA20-34B23E99EED7}"/>
              </a:ext>
            </a:extLst>
          </p:cNvPr>
          <p:cNvSpPr/>
          <p:nvPr/>
        </p:nvSpPr>
        <p:spPr>
          <a:xfrm flipV="1">
            <a:off x="7246641" y="3412896"/>
            <a:ext cx="0" cy="949887"/>
          </a:xfrm>
          <a:prstGeom prst="line">
            <a:avLst/>
          </a:prstGeom>
          <a:ln w="190500" cap="flat">
            <a:solidFill>
              <a:srgbClr val="0087A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grpSp>
        <p:nvGrpSpPr>
          <p:cNvPr id="32" name="Group 10">
            <a:extLst>
              <a:ext uri="{FF2B5EF4-FFF2-40B4-BE49-F238E27FC236}">
                <a16:creationId xmlns:a16="http://schemas.microsoft.com/office/drawing/2014/main" id="{0C18A50F-8DF0-F68B-A4CC-517414500CC5}"/>
              </a:ext>
            </a:extLst>
          </p:cNvPr>
          <p:cNvGrpSpPr/>
          <p:nvPr/>
        </p:nvGrpSpPr>
        <p:grpSpPr>
          <a:xfrm>
            <a:off x="7625183" y="5589373"/>
            <a:ext cx="9425944" cy="1484502"/>
            <a:chOff x="0" y="-85725"/>
            <a:chExt cx="8601995" cy="1979335"/>
          </a:xfrm>
        </p:grpSpPr>
        <p:sp>
          <p:nvSpPr>
            <p:cNvPr id="33" name="TextBox 11">
              <a:extLst>
                <a:ext uri="{FF2B5EF4-FFF2-40B4-BE49-F238E27FC236}">
                  <a16:creationId xmlns:a16="http://schemas.microsoft.com/office/drawing/2014/main" id="{829785B4-50BE-BF57-C975-35E2541A7C1E}"/>
                </a:ext>
              </a:extLst>
            </p:cNvPr>
            <p:cNvSpPr txBox="1"/>
            <p:nvPr/>
          </p:nvSpPr>
          <p:spPr>
            <a:xfrm>
              <a:off x="0" y="-85725"/>
              <a:ext cx="8601995" cy="605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800" b="1" u="none" strike="noStrike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Rolling Risk Indicators</a:t>
              </a:r>
            </a:p>
          </p:txBody>
        </p:sp>
        <p:sp>
          <p:nvSpPr>
            <p:cNvPr id="34" name="TextBox 12">
              <a:extLst>
                <a:ext uri="{FF2B5EF4-FFF2-40B4-BE49-F238E27FC236}">
                  <a16:creationId xmlns:a16="http://schemas.microsoft.com/office/drawing/2014/main" id="{AEB8934B-B0C4-765A-077C-0ECE828941BE}"/>
                </a:ext>
              </a:extLst>
            </p:cNvPr>
            <p:cNvSpPr txBox="1"/>
            <p:nvPr/>
          </p:nvSpPr>
          <p:spPr>
            <a:xfrm>
              <a:off x="0" y="689008"/>
              <a:ext cx="8601995" cy="1204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Previous inspection: 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last recorded site risk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Recent average: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 rolling average of last N inspections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Current inspection: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 latest site risk score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4C96AD0-19E9-465C-CD1B-A57DE8AB5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349" y="3695700"/>
            <a:ext cx="5916055" cy="5371025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grpSp>
        <p:nvGrpSpPr>
          <p:cNvPr id="4" name="Group 10">
            <a:extLst>
              <a:ext uri="{FF2B5EF4-FFF2-40B4-BE49-F238E27FC236}">
                <a16:creationId xmlns:a16="http://schemas.microsoft.com/office/drawing/2014/main" id="{1685EFD6-A6B0-6DD4-99BE-2DC670C87A4B}"/>
              </a:ext>
            </a:extLst>
          </p:cNvPr>
          <p:cNvGrpSpPr/>
          <p:nvPr/>
        </p:nvGrpSpPr>
        <p:grpSpPr>
          <a:xfrm>
            <a:off x="7625183" y="7530053"/>
            <a:ext cx="9425944" cy="1176726"/>
            <a:chOff x="0" y="-85725"/>
            <a:chExt cx="8601995" cy="1568967"/>
          </a:xfrm>
        </p:grpSpPr>
        <p:sp>
          <p:nvSpPr>
            <p:cNvPr id="5" name="TextBox 11">
              <a:extLst>
                <a:ext uri="{FF2B5EF4-FFF2-40B4-BE49-F238E27FC236}">
                  <a16:creationId xmlns:a16="http://schemas.microsoft.com/office/drawing/2014/main" id="{1C6EFCD5-9036-F64F-618D-E697896900A8}"/>
                </a:ext>
              </a:extLst>
            </p:cNvPr>
            <p:cNvSpPr txBox="1"/>
            <p:nvPr/>
          </p:nvSpPr>
          <p:spPr>
            <a:xfrm>
              <a:off x="0" y="-85725"/>
              <a:ext cx="8601995" cy="605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800" b="1" u="none" strike="noStrike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Recurring Hazard Analysis</a:t>
              </a:r>
            </a:p>
          </p:txBody>
        </p:sp>
        <p:sp>
          <p:nvSpPr>
            <p:cNvPr id="6" name="TextBox 12">
              <a:extLst>
                <a:ext uri="{FF2B5EF4-FFF2-40B4-BE49-F238E27FC236}">
                  <a16:creationId xmlns:a16="http://schemas.microsoft.com/office/drawing/2014/main" id="{7A720C9A-5A60-23C4-67F3-AC9402CC924D}"/>
                </a:ext>
              </a:extLst>
            </p:cNvPr>
            <p:cNvSpPr txBox="1"/>
            <p:nvPr/>
          </p:nvSpPr>
          <p:spPr>
            <a:xfrm>
              <a:off x="0" y="689008"/>
              <a:ext cx="8601995" cy="7942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Hazard recurrence is calculated from historical </a:t>
              </a: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AI_CLASSIFY 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outputs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Helps teams prioritize </a:t>
              </a: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long-term mitigation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, not just fixes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9263592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4C541-86E5-7E2F-2463-7DFCBB0E8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7">
            <a:extLst>
              <a:ext uri="{FF2B5EF4-FFF2-40B4-BE49-F238E27FC236}">
                <a16:creationId xmlns:a16="http://schemas.microsoft.com/office/drawing/2014/main" id="{4E83F21D-77FF-C123-9BB6-DCB82916532A}"/>
              </a:ext>
            </a:extLst>
          </p:cNvPr>
          <p:cNvSpPr>
            <a:spLocks/>
          </p:cNvSpPr>
          <p:nvPr/>
        </p:nvSpPr>
        <p:spPr>
          <a:xfrm>
            <a:off x="0" y="0"/>
            <a:ext cx="18288000" cy="2848515"/>
          </a:xfrm>
          <a:prstGeom prst="rect">
            <a:avLst/>
          </a:prstGeom>
          <a:solidFill>
            <a:srgbClr val="0087A8"/>
          </a:solidFill>
        </p:spPr>
        <p:txBody>
          <a:bodyPr/>
          <a:lstStyle/>
          <a:p>
            <a:endParaRPr lang="en-MY" dirty="0"/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34D233B5-F1EF-67C6-AD0E-70EB99F189EB}"/>
              </a:ext>
            </a:extLst>
          </p:cNvPr>
          <p:cNvGrpSpPr/>
          <p:nvPr/>
        </p:nvGrpSpPr>
        <p:grpSpPr>
          <a:xfrm>
            <a:off x="8250886" y="4095135"/>
            <a:ext cx="8716053" cy="1792279"/>
            <a:chOff x="0" y="-85725"/>
            <a:chExt cx="8601995" cy="2389704"/>
          </a:xfrm>
        </p:grpSpPr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B23152D3-4C45-CEAC-7861-5B00049C0C5A}"/>
                </a:ext>
              </a:extLst>
            </p:cNvPr>
            <p:cNvSpPr txBox="1"/>
            <p:nvPr/>
          </p:nvSpPr>
          <p:spPr>
            <a:xfrm>
              <a:off x="0" y="-85725"/>
              <a:ext cx="8601995" cy="605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8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Exportable Safety Report (HTML)</a:t>
              </a:r>
              <a:endParaRPr lang="en-US" sz="28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1CDD8D2E-E1AA-5BDF-5BA0-186D98066010}"/>
                </a:ext>
              </a:extLst>
            </p:cNvPr>
            <p:cNvSpPr txBox="1"/>
            <p:nvPr/>
          </p:nvSpPr>
          <p:spPr>
            <a:xfrm>
              <a:off x="0" y="689008"/>
              <a:ext cx="8601995" cy="1614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Full </a:t>
              </a:r>
              <a:r>
                <a:rPr lang="en-US" b="1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site safety report </a:t>
              </a: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generated automatically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Includes: Site ID &amp; assessment time, weighted site risk score and severity, Image-level risk breakdown, most frequent hazards, and top 3 prioritized corrective actions</a:t>
              </a:r>
            </a:p>
          </p:txBody>
        </p:sp>
      </p:grpSp>
      <p:sp>
        <p:nvSpPr>
          <p:cNvPr id="20" name="Freeform 11">
            <a:extLst>
              <a:ext uri="{FF2B5EF4-FFF2-40B4-BE49-F238E27FC236}">
                <a16:creationId xmlns:a16="http://schemas.microsoft.com/office/drawing/2014/main" id="{9ABC50DC-86C4-E2DA-3456-56B7AE15E018}"/>
              </a:ext>
            </a:extLst>
          </p:cNvPr>
          <p:cNvSpPr/>
          <p:nvPr/>
        </p:nvSpPr>
        <p:spPr>
          <a:xfrm>
            <a:off x="15468600" y="509482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BDD1ECEC-BE3D-76B4-1AC5-09CE769DAAED}"/>
              </a:ext>
            </a:extLst>
          </p:cNvPr>
          <p:cNvSpPr txBox="1"/>
          <p:nvPr/>
        </p:nvSpPr>
        <p:spPr>
          <a:xfrm>
            <a:off x="864262" y="518879"/>
            <a:ext cx="10701926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7200" b="1" spc="-150" dirty="0">
                <a:solidFill>
                  <a:schemeClr val="bg1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App Demo:</a:t>
            </a:r>
          </a:p>
          <a:p>
            <a:pPr marL="0" lvl="0" indent="0" algn="l">
              <a:spcBef>
                <a:spcPct val="0"/>
              </a:spcBef>
            </a:pPr>
            <a:r>
              <a:rPr lang="en-US" sz="4800" b="1" spc="-150" dirty="0">
                <a:solidFill>
                  <a:schemeClr val="bg1"/>
                </a:solidFill>
                <a:highlight>
                  <a:srgbClr val="FF6600"/>
                </a:highlight>
                <a:latin typeface="Neulis Neue Medium"/>
                <a:ea typeface="Neulis Neue Medium"/>
                <a:cs typeface="Neulis Neue Medium"/>
                <a:sym typeface="Neulis Neue Medium"/>
              </a:rPr>
              <a:t>Share &amp; Export Assessment</a:t>
            </a:r>
            <a:endParaRPr lang="en-US" sz="6000" b="1" spc="-150" dirty="0">
              <a:solidFill>
                <a:schemeClr val="bg1"/>
              </a:solidFill>
              <a:highlight>
                <a:srgbClr val="FF6600"/>
              </a:highlight>
              <a:latin typeface="Neulis Neue Medium"/>
              <a:ea typeface="Neulis Neue Medium"/>
              <a:cs typeface="Neulis Neue Medium"/>
              <a:sym typeface="Neulis Neue Medium"/>
            </a:endParaRPr>
          </a:p>
        </p:txBody>
      </p:sp>
      <p:sp>
        <p:nvSpPr>
          <p:cNvPr id="26" name="AutoShape 10">
            <a:extLst>
              <a:ext uri="{FF2B5EF4-FFF2-40B4-BE49-F238E27FC236}">
                <a16:creationId xmlns:a16="http://schemas.microsoft.com/office/drawing/2014/main" id="{3F4DF381-6EC9-3E5D-2C90-DD106A98BADB}"/>
              </a:ext>
            </a:extLst>
          </p:cNvPr>
          <p:cNvSpPr/>
          <p:nvPr/>
        </p:nvSpPr>
        <p:spPr>
          <a:xfrm flipV="1">
            <a:off x="7883012" y="4076700"/>
            <a:ext cx="0" cy="949887"/>
          </a:xfrm>
          <a:prstGeom prst="line">
            <a:avLst/>
          </a:prstGeom>
          <a:ln w="190500" cap="flat">
            <a:solidFill>
              <a:srgbClr val="0087A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grpSp>
        <p:nvGrpSpPr>
          <p:cNvPr id="32" name="Group 10">
            <a:extLst>
              <a:ext uri="{FF2B5EF4-FFF2-40B4-BE49-F238E27FC236}">
                <a16:creationId xmlns:a16="http://schemas.microsoft.com/office/drawing/2014/main" id="{73A99A1B-A9DF-5567-FDB6-B368F838A184}"/>
              </a:ext>
            </a:extLst>
          </p:cNvPr>
          <p:cNvGrpSpPr/>
          <p:nvPr/>
        </p:nvGrpSpPr>
        <p:grpSpPr>
          <a:xfrm>
            <a:off x="8250886" y="6304935"/>
            <a:ext cx="9425944" cy="1484502"/>
            <a:chOff x="0" y="-85725"/>
            <a:chExt cx="8601995" cy="1979335"/>
          </a:xfrm>
        </p:grpSpPr>
        <p:sp>
          <p:nvSpPr>
            <p:cNvPr id="33" name="TextBox 11">
              <a:extLst>
                <a:ext uri="{FF2B5EF4-FFF2-40B4-BE49-F238E27FC236}">
                  <a16:creationId xmlns:a16="http://schemas.microsoft.com/office/drawing/2014/main" id="{EE944CD9-3405-D348-2B48-F5866B368E69}"/>
                </a:ext>
              </a:extLst>
            </p:cNvPr>
            <p:cNvSpPr txBox="1"/>
            <p:nvPr/>
          </p:nvSpPr>
          <p:spPr>
            <a:xfrm>
              <a:off x="0" y="-85725"/>
              <a:ext cx="8601995" cy="605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800" b="1" u="none" strike="noStrike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Send Report via Email Option</a:t>
              </a:r>
            </a:p>
          </p:txBody>
        </p:sp>
        <p:sp>
          <p:nvSpPr>
            <p:cNvPr id="34" name="TextBox 12">
              <a:extLst>
                <a:ext uri="{FF2B5EF4-FFF2-40B4-BE49-F238E27FC236}">
                  <a16:creationId xmlns:a16="http://schemas.microsoft.com/office/drawing/2014/main" id="{CB0D3501-9DE8-6413-60D0-46AE201B1DB8}"/>
                </a:ext>
              </a:extLst>
            </p:cNvPr>
            <p:cNvSpPr txBox="1"/>
            <p:nvPr/>
          </p:nvSpPr>
          <p:spPr>
            <a:xfrm>
              <a:off x="0" y="689008"/>
              <a:ext cx="8601995" cy="1204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Site risk assessment can be sent directly via email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Includes: Key risk metrics, most frequent hazards, and prioritized corrective actions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41C9D83-2D2E-B3DB-A882-53FE94911A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993" y="3091361"/>
            <a:ext cx="5792126" cy="1579225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FD2B98-52FB-CD22-4120-968D8F04C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787" y="4767320"/>
            <a:ext cx="5823266" cy="2539295"/>
          </a:xfrm>
          <a:prstGeom prst="rect">
            <a:avLst/>
          </a:prstGeom>
          <a:solidFill>
            <a:schemeClr val="bg1"/>
          </a:solidFill>
          <a:ln w="28575">
            <a:solidFill>
              <a:srgbClr val="00435D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425EAEB-D374-8309-5C95-BAB3FA2727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8920" y="7419326"/>
            <a:ext cx="2667000" cy="2710417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</p:spTree>
    <p:extLst>
      <p:ext uri="{BB962C8B-B14F-4D97-AF65-F5344CB8AC3E}">
        <p14:creationId xmlns:p14="http://schemas.microsoft.com/office/powerpoint/2010/main" val="1201893384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A47B0-7200-5394-1AF8-255B37F21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4FF85BF-3CA3-2803-C2FA-550F34F9EBF8}"/>
              </a:ext>
            </a:extLst>
          </p:cNvPr>
          <p:cNvSpPr/>
          <p:nvPr/>
        </p:nvSpPr>
        <p:spPr>
          <a:xfrm>
            <a:off x="1028700" y="9258300"/>
            <a:ext cx="555821" cy="0"/>
          </a:xfrm>
          <a:prstGeom prst="line">
            <a:avLst/>
          </a:prstGeom>
          <a:ln w="190500" cap="flat">
            <a:solidFill>
              <a:srgbClr val="FF66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EFFE4864-E7DE-2DFB-C42C-8E7BB5497FD2}"/>
              </a:ext>
            </a:extLst>
          </p:cNvPr>
          <p:cNvSpPr/>
          <p:nvPr/>
        </p:nvSpPr>
        <p:spPr>
          <a:xfrm>
            <a:off x="17033316" y="819046"/>
            <a:ext cx="451968" cy="1845200"/>
          </a:xfrm>
          <a:custGeom>
            <a:avLst/>
            <a:gdLst/>
            <a:ahLst/>
            <a:cxnLst/>
            <a:rect l="l" t="t" r="r" b="b"/>
            <a:pathLst>
              <a:path w="451968" h="1845200">
                <a:moveTo>
                  <a:pt x="0" y="0"/>
                </a:moveTo>
                <a:lnTo>
                  <a:pt x="451968" y="0"/>
                </a:lnTo>
                <a:lnTo>
                  <a:pt x="451968" y="1845200"/>
                </a:lnTo>
                <a:lnTo>
                  <a:pt x="0" y="184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B0E6D1F1-D15A-91A1-4DE8-D7B3F1220A1A}"/>
              </a:ext>
            </a:extLst>
          </p:cNvPr>
          <p:cNvSpPr txBox="1"/>
          <p:nvPr/>
        </p:nvSpPr>
        <p:spPr>
          <a:xfrm>
            <a:off x="1017812" y="647700"/>
            <a:ext cx="8500777" cy="175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4800" b="1" spc="-150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Reflection:</a:t>
            </a:r>
          </a:p>
          <a:p>
            <a:pPr marL="0" lvl="0" indent="0" algn="l">
              <a:spcBef>
                <a:spcPct val="0"/>
              </a:spcBef>
            </a:pPr>
            <a:r>
              <a:rPr lang="en-US" sz="6600" b="1" spc="-150" dirty="0">
                <a:solidFill>
                  <a:srgbClr val="FF66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What Worked Well</a:t>
            </a:r>
          </a:p>
        </p:txBody>
      </p:sp>
      <p:sp>
        <p:nvSpPr>
          <p:cNvPr id="18" name="Freeform 3">
            <a:extLst>
              <a:ext uri="{FF2B5EF4-FFF2-40B4-BE49-F238E27FC236}">
                <a16:creationId xmlns:a16="http://schemas.microsoft.com/office/drawing/2014/main" id="{06E55E3D-274F-3BD2-7FE3-A99D59B1EA19}"/>
              </a:ext>
            </a:extLst>
          </p:cNvPr>
          <p:cNvSpPr/>
          <p:nvPr/>
        </p:nvSpPr>
        <p:spPr>
          <a:xfrm>
            <a:off x="1813121" y="4511236"/>
            <a:ext cx="380307" cy="381000"/>
          </a:xfrm>
          <a:custGeom>
            <a:avLst/>
            <a:gdLst/>
            <a:ahLst/>
            <a:cxnLst/>
            <a:rect l="l" t="t" r="r" b="b"/>
            <a:pathLst>
              <a:path w="530866" h="531833">
                <a:moveTo>
                  <a:pt x="0" y="0"/>
                </a:moveTo>
                <a:lnTo>
                  <a:pt x="530866" y="0"/>
                </a:lnTo>
                <a:lnTo>
                  <a:pt x="530866" y="531833"/>
                </a:lnTo>
                <a:lnTo>
                  <a:pt x="0" y="531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5E88BE86-0AB2-BF51-192B-CA965AD8450E}"/>
              </a:ext>
            </a:extLst>
          </p:cNvPr>
          <p:cNvSpPr/>
          <p:nvPr/>
        </p:nvSpPr>
        <p:spPr>
          <a:xfrm>
            <a:off x="2362200" y="4511236"/>
            <a:ext cx="4572000" cy="381001"/>
          </a:xfrm>
          <a:custGeom>
            <a:avLst/>
            <a:gdLst/>
            <a:ahLst/>
            <a:cxnLst/>
            <a:rect l="l" t="t" r="r" b="b"/>
            <a:pathLst>
              <a:path w="1334598" h="225093">
                <a:moveTo>
                  <a:pt x="0" y="0"/>
                </a:moveTo>
                <a:lnTo>
                  <a:pt x="1334598" y="0"/>
                </a:lnTo>
                <a:lnTo>
                  <a:pt x="1334598" y="225093"/>
                </a:lnTo>
                <a:lnTo>
                  <a:pt x="0" y="22509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Neulis Neue" pitchFamily="50" charset="0"/>
              </a:rPr>
              <a:t>AI_FILTER reduced unnecessary AI calls</a:t>
            </a:r>
            <a:endParaRPr lang="en-MY" b="1" dirty="0">
              <a:latin typeface="Neulis Neue" pitchFamily="50" charset="0"/>
            </a:endParaRPr>
          </a:p>
        </p:txBody>
      </p:sp>
      <p:sp>
        <p:nvSpPr>
          <p:cNvPr id="23" name="TextBox 3">
            <a:extLst>
              <a:ext uri="{FF2B5EF4-FFF2-40B4-BE49-F238E27FC236}">
                <a16:creationId xmlns:a16="http://schemas.microsoft.com/office/drawing/2014/main" id="{4BCD129C-7F56-ECE7-DA3D-55BC37E6A5A0}"/>
              </a:ext>
            </a:extLst>
          </p:cNvPr>
          <p:cNvSpPr txBox="1"/>
          <p:nvPr/>
        </p:nvSpPr>
        <p:spPr>
          <a:xfrm>
            <a:off x="2438400" y="4962365"/>
            <a:ext cx="13944600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Enabled deterministic early short-circuiting for non-actionable images, improving cost efficiency and performance</a:t>
            </a:r>
          </a:p>
        </p:txBody>
      </p:sp>
      <p:sp>
        <p:nvSpPr>
          <p:cNvPr id="24" name="Freeform 3">
            <a:extLst>
              <a:ext uri="{FF2B5EF4-FFF2-40B4-BE49-F238E27FC236}">
                <a16:creationId xmlns:a16="http://schemas.microsoft.com/office/drawing/2014/main" id="{4FBC833D-253F-4DF6-B7C9-9F3418CF6D94}"/>
              </a:ext>
            </a:extLst>
          </p:cNvPr>
          <p:cNvSpPr/>
          <p:nvPr/>
        </p:nvSpPr>
        <p:spPr>
          <a:xfrm>
            <a:off x="1815579" y="2963586"/>
            <a:ext cx="380307" cy="381000"/>
          </a:xfrm>
          <a:custGeom>
            <a:avLst/>
            <a:gdLst/>
            <a:ahLst/>
            <a:cxnLst/>
            <a:rect l="l" t="t" r="r" b="b"/>
            <a:pathLst>
              <a:path w="530866" h="531833">
                <a:moveTo>
                  <a:pt x="0" y="0"/>
                </a:moveTo>
                <a:lnTo>
                  <a:pt x="530866" y="0"/>
                </a:lnTo>
                <a:lnTo>
                  <a:pt x="530866" y="531833"/>
                </a:lnTo>
                <a:lnTo>
                  <a:pt x="0" y="531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25" name="Freeform 13">
            <a:extLst>
              <a:ext uri="{FF2B5EF4-FFF2-40B4-BE49-F238E27FC236}">
                <a16:creationId xmlns:a16="http://schemas.microsoft.com/office/drawing/2014/main" id="{E39E3EAC-F345-EB38-E4B7-E07BDE04585C}"/>
              </a:ext>
            </a:extLst>
          </p:cNvPr>
          <p:cNvSpPr/>
          <p:nvPr/>
        </p:nvSpPr>
        <p:spPr>
          <a:xfrm>
            <a:off x="2364658" y="2963586"/>
            <a:ext cx="7108724" cy="381001"/>
          </a:xfrm>
          <a:custGeom>
            <a:avLst/>
            <a:gdLst/>
            <a:ahLst/>
            <a:cxnLst/>
            <a:rect l="l" t="t" r="r" b="b"/>
            <a:pathLst>
              <a:path w="1334598" h="225093">
                <a:moveTo>
                  <a:pt x="0" y="0"/>
                </a:moveTo>
                <a:lnTo>
                  <a:pt x="1334598" y="0"/>
                </a:lnTo>
                <a:lnTo>
                  <a:pt x="1334598" y="225093"/>
                </a:lnTo>
                <a:lnTo>
                  <a:pt x="0" y="22509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Neulis Neue" pitchFamily="50" charset="0"/>
              </a:rPr>
              <a:t>AISQL enabled clean, auditable and well-governed AI pipeline</a:t>
            </a:r>
            <a:endParaRPr lang="en-MY" b="1" dirty="0">
              <a:latin typeface="Neulis Neue" pitchFamily="50" charset="0"/>
            </a:endParaRP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AFE16746-15AC-5F2B-0334-0148B3F6AA66}"/>
              </a:ext>
            </a:extLst>
          </p:cNvPr>
          <p:cNvSpPr txBox="1"/>
          <p:nvPr/>
        </p:nvSpPr>
        <p:spPr>
          <a:xfrm>
            <a:off x="2440858" y="3414715"/>
            <a:ext cx="13944600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All AI reasoning is declarative, traceable, and executed inside Snowflake, with distinctive separation: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Detection (AI_FILTER)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Classification (AI_CLASSIFY)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Reasoning and actio</a:t>
            </a: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ns (AI_COMPLETE)</a:t>
            </a:r>
            <a:endParaRPr lang="en-US" sz="1400" u="none" strike="noStrike" dirty="0">
              <a:solidFill>
                <a:srgbClr val="000000"/>
              </a:solidFill>
              <a:latin typeface="Neulis Neue" pitchFamily="50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27" name="Freeform 3">
            <a:extLst>
              <a:ext uri="{FF2B5EF4-FFF2-40B4-BE49-F238E27FC236}">
                <a16:creationId xmlns:a16="http://schemas.microsoft.com/office/drawing/2014/main" id="{8056E368-92B5-E754-4A76-AE02EAC302A3}"/>
              </a:ext>
            </a:extLst>
          </p:cNvPr>
          <p:cNvSpPr/>
          <p:nvPr/>
        </p:nvSpPr>
        <p:spPr>
          <a:xfrm>
            <a:off x="1813121" y="5473864"/>
            <a:ext cx="380307" cy="381000"/>
          </a:xfrm>
          <a:custGeom>
            <a:avLst/>
            <a:gdLst/>
            <a:ahLst/>
            <a:cxnLst/>
            <a:rect l="l" t="t" r="r" b="b"/>
            <a:pathLst>
              <a:path w="530866" h="531833">
                <a:moveTo>
                  <a:pt x="0" y="0"/>
                </a:moveTo>
                <a:lnTo>
                  <a:pt x="530866" y="0"/>
                </a:lnTo>
                <a:lnTo>
                  <a:pt x="530866" y="531833"/>
                </a:lnTo>
                <a:lnTo>
                  <a:pt x="0" y="531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 dirty="0"/>
          </a:p>
        </p:txBody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69BA6C8F-205A-2DFE-EE2D-DE4CAD4D8216}"/>
              </a:ext>
            </a:extLst>
          </p:cNvPr>
          <p:cNvSpPr/>
          <p:nvPr/>
        </p:nvSpPr>
        <p:spPr>
          <a:xfrm>
            <a:off x="2362200" y="5473864"/>
            <a:ext cx="7111182" cy="381001"/>
          </a:xfrm>
          <a:custGeom>
            <a:avLst/>
            <a:gdLst/>
            <a:ahLst/>
            <a:cxnLst/>
            <a:rect l="l" t="t" r="r" b="b"/>
            <a:pathLst>
              <a:path w="1334598" h="225093">
                <a:moveTo>
                  <a:pt x="0" y="0"/>
                </a:moveTo>
                <a:lnTo>
                  <a:pt x="1334598" y="0"/>
                </a:lnTo>
                <a:lnTo>
                  <a:pt x="1334598" y="225093"/>
                </a:lnTo>
                <a:lnTo>
                  <a:pt x="0" y="22509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Neulis Neue" pitchFamily="50" charset="0"/>
              </a:rPr>
              <a:t>AI_CLASSIFY enabled consistent multi-label hazard detection</a:t>
            </a:r>
            <a:endParaRPr lang="en-MY" b="1" dirty="0">
              <a:latin typeface="Neulis Neue" pitchFamily="50" charset="0"/>
            </a:endParaRPr>
          </a:p>
        </p:txBody>
      </p:sp>
      <p:sp>
        <p:nvSpPr>
          <p:cNvPr id="29" name="TextBox 3">
            <a:extLst>
              <a:ext uri="{FF2B5EF4-FFF2-40B4-BE49-F238E27FC236}">
                <a16:creationId xmlns:a16="http://schemas.microsoft.com/office/drawing/2014/main" id="{56BD328D-911C-A21D-9989-F9E1542648A4}"/>
              </a:ext>
            </a:extLst>
          </p:cNvPr>
          <p:cNvSpPr txBox="1"/>
          <p:nvPr/>
        </p:nvSpPr>
        <p:spPr>
          <a:xfrm>
            <a:off x="2438400" y="5924993"/>
            <a:ext cx="1394460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Provided structured and repeatable hazard categorization across images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Enabled site-level aggregation of frequent hazards without additional AI calls</a:t>
            </a:r>
            <a:endParaRPr lang="en-US" sz="1400" u="none" strike="noStrike" dirty="0">
              <a:solidFill>
                <a:srgbClr val="000000"/>
              </a:solidFill>
              <a:latin typeface="Neulis Neue" pitchFamily="50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30" name="Freeform 3">
            <a:extLst>
              <a:ext uri="{FF2B5EF4-FFF2-40B4-BE49-F238E27FC236}">
                <a16:creationId xmlns:a16="http://schemas.microsoft.com/office/drawing/2014/main" id="{A0506D16-CBA9-1E4E-10B5-49034A8329ED}"/>
              </a:ext>
            </a:extLst>
          </p:cNvPr>
          <p:cNvSpPr/>
          <p:nvPr/>
        </p:nvSpPr>
        <p:spPr>
          <a:xfrm>
            <a:off x="1827869" y="6651935"/>
            <a:ext cx="380307" cy="381000"/>
          </a:xfrm>
          <a:custGeom>
            <a:avLst/>
            <a:gdLst/>
            <a:ahLst/>
            <a:cxnLst/>
            <a:rect l="l" t="t" r="r" b="b"/>
            <a:pathLst>
              <a:path w="530866" h="531833">
                <a:moveTo>
                  <a:pt x="0" y="0"/>
                </a:moveTo>
                <a:lnTo>
                  <a:pt x="530866" y="0"/>
                </a:lnTo>
                <a:lnTo>
                  <a:pt x="530866" y="531833"/>
                </a:lnTo>
                <a:lnTo>
                  <a:pt x="0" y="531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31" name="Freeform 13">
            <a:extLst>
              <a:ext uri="{FF2B5EF4-FFF2-40B4-BE49-F238E27FC236}">
                <a16:creationId xmlns:a16="http://schemas.microsoft.com/office/drawing/2014/main" id="{37C9EA48-690D-13BD-9424-C668EA685956}"/>
              </a:ext>
            </a:extLst>
          </p:cNvPr>
          <p:cNvSpPr/>
          <p:nvPr/>
        </p:nvSpPr>
        <p:spPr>
          <a:xfrm>
            <a:off x="2376948" y="6651935"/>
            <a:ext cx="8522110" cy="381001"/>
          </a:xfrm>
          <a:custGeom>
            <a:avLst/>
            <a:gdLst/>
            <a:ahLst/>
            <a:cxnLst/>
            <a:rect l="l" t="t" r="r" b="b"/>
            <a:pathLst>
              <a:path w="1334598" h="225093">
                <a:moveTo>
                  <a:pt x="0" y="0"/>
                </a:moveTo>
                <a:lnTo>
                  <a:pt x="1334598" y="0"/>
                </a:lnTo>
                <a:lnTo>
                  <a:pt x="1334598" y="225093"/>
                </a:lnTo>
                <a:lnTo>
                  <a:pt x="0" y="22509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Neulis Neue" pitchFamily="50" charset="0"/>
              </a:rPr>
              <a:t>AI_COMPLETE delivered explainable risk scoring and actionable outcomes</a:t>
            </a:r>
            <a:endParaRPr lang="en-MY" b="1" dirty="0">
              <a:latin typeface="Neulis Neue" pitchFamily="50" charset="0"/>
            </a:endParaRPr>
          </a:p>
        </p:txBody>
      </p:sp>
      <p:sp>
        <p:nvSpPr>
          <p:cNvPr id="32" name="TextBox 3">
            <a:extLst>
              <a:ext uri="{FF2B5EF4-FFF2-40B4-BE49-F238E27FC236}">
                <a16:creationId xmlns:a16="http://schemas.microsoft.com/office/drawing/2014/main" id="{F2847FC5-7253-3FAB-A20C-75FB048FF98D}"/>
              </a:ext>
            </a:extLst>
          </p:cNvPr>
          <p:cNvSpPr txBox="1"/>
          <p:nvPr/>
        </p:nvSpPr>
        <p:spPr>
          <a:xfrm>
            <a:off x="2453148" y="7103064"/>
            <a:ext cx="1394460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Generated image-level risk scores with concise and inspection explanations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Produced practical corrective actions and prioritization using the same declarative AI layer</a:t>
            </a:r>
            <a:endParaRPr lang="en-US" sz="1400" u="none" strike="noStrike" dirty="0">
              <a:solidFill>
                <a:srgbClr val="000000"/>
              </a:solidFill>
              <a:latin typeface="Neulis Neue" pitchFamily="50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Freeform 3">
            <a:extLst>
              <a:ext uri="{FF2B5EF4-FFF2-40B4-BE49-F238E27FC236}">
                <a16:creationId xmlns:a16="http://schemas.microsoft.com/office/drawing/2014/main" id="{EC476A81-4814-0A42-01D6-B1F9BD154549}"/>
              </a:ext>
            </a:extLst>
          </p:cNvPr>
          <p:cNvSpPr/>
          <p:nvPr/>
        </p:nvSpPr>
        <p:spPr>
          <a:xfrm>
            <a:off x="1813121" y="7830006"/>
            <a:ext cx="380307" cy="381000"/>
          </a:xfrm>
          <a:custGeom>
            <a:avLst/>
            <a:gdLst/>
            <a:ahLst/>
            <a:cxnLst/>
            <a:rect l="l" t="t" r="r" b="b"/>
            <a:pathLst>
              <a:path w="530866" h="531833">
                <a:moveTo>
                  <a:pt x="0" y="0"/>
                </a:moveTo>
                <a:lnTo>
                  <a:pt x="530866" y="0"/>
                </a:lnTo>
                <a:lnTo>
                  <a:pt x="530866" y="531833"/>
                </a:lnTo>
                <a:lnTo>
                  <a:pt x="0" y="531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34" name="Freeform 13">
            <a:extLst>
              <a:ext uri="{FF2B5EF4-FFF2-40B4-BE49-F238E27FC236}">
                <a16:creationId xmlns:a16="http://schemas.microsoft.com/office/drawing/2014/main" id="{F4B91825-1432-B235-565D-CECDE575B2BC}"/>
              </a:ext>
            </a:extLst>
          </p:cNvPr>
          <p:cNvSpPr/>
          <p:nvPr/>
        </p:nvSpPr>
        <p:spPr>
          <a:xfrm>
            <a:off x="2362200" y="7830006"/>
            <a:ext cx="5105400" cy="381001"/>
          </a:xfrm>
          <a:custGeom>
            <a:avLst/>
            <a:gdLst/>
            <a:ahLst/>
            <a:cxnLst/>
            <a:rect l="l" t="t" r="r" b="b"/>
            <a:pathLst>
              <a:path w="1334598" h="225093">
                <a:moveTo>
                  <a:pt x="0" y="0"/>
                </a:moveTo>
                <a:lnTo>
                  <a:pt x="1334598" y="0"/>
                </a:lnTo>
                <a:lnTo>
                  <a:pt x="1334598" y="225093"/>
                </a:lnTo>
                <a:lnTo>
                  <a:pt x="0" y="22509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Neulis Neue" pitchFamily="50" charset="0"/>
              </a:rPr>
              <a:t>Seamless </a:t>
            </a:r>
            <a:r>
              <a:rPr lang="en-US" b="1" dirty="0" err="1">
                <a:latin typeface="Neulis Neue" pitchFamily="50" charset="0"/>
              </a:rPr>
              <a:t>Streamlit</a:t>
            </a:r>
            <a:r>
              <a:rPr lang="en-US" b="1" dirty="0">
                <a:latin typeface="Neulis Neue" pitchFamily="50" charset="0"/>
              </a:rPr>
              <a:t> + Snowflake integration</a:t>
            </a:r>
            <a:endParaRPr lang="en-MY" b="1" dirty="0">
              <a:latin typeface="Neulis Neue" pitchFamily="50" charset="0"/>
            </a:endParaRPr>
          </a:p>
        </p:txBody>
      </p:sp>
      <p:sp>
        <p:nvSpPr>
          <p:cNvPr id="35" name="TextBox 3">
            <a:extLst>
              <a:ext uri="{FF2B5EF4-FFF2-40B4-BE49-F238E27FC236}">
                <a16:creationId xmlns:a16="http://schemas.microsoft.com/office/drawing/2014/main" id="{EACCB56F-EEF9-6D1F-DD64-91E85F044659}"/>
              </a:ext>
            </a:extLst>
          </p:cNvPr>
          <p:cNvSpPr txBox="1"/>
          <p:nvPr/>
        </p:nvSpPr>
        <p:spPr>
          <a:xfrm>
            <a:off x="2438400" y="8281135"/>
            <a:ext cx="1394460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Delivered an end-to-end pipeline from image ingestion to risk analysis, automated email alerts, and downloadable reports and corrective action checklists fully within Snowflake. No data leaves Snowflake for compliance and audit review</a:t>
            </a:r>
          </a:p>
        </p:txBody>
      </p:sp>
    </p:spTree>
    <p:extLst>
      <p:ext uri="{BB962C8B-B14F-4D97-AF65-F5344CB8AC3E}">
        <p14:creationId xmlns:p14="http://schemas.microsoft.com/office/powerpoint/2010/main" val="453264847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E0DFFD-FF79-F15D-FF38-515993DD5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CA723E34-0D14-8E80-B53F-6F04230D6765}"/>
              </a:ext>
            </a:extLst>
          </p:cNvPr>
          <p:cNvSpPr/>
          <p:nvPr/>
        </p:nvSpPr>
        <p:spPr>
          <a:xfrm>
            <a:off x="1028700" y="9258300"/>
            <a:ext cx="555821" cy="0"/>
          </a:xfrm>
          <a:prstGeom prst="line">
            <a:avLst/>
          </a:prstGeom>
          <a:ln w="190500" cap="flat">
            <a:solidFill>
              <a:srgbClr val="0087A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48230AB9-A748-9874-B0E2-B97CCF191DD2}"/>
              </a:ext>
            </a:extLst>
          </p:cNvPr>
          <p:cNvSpPr/>
          <p:nvPr/>
        </p:nvSpPr>
        <p:spPr>
          <a:xfrm>
            <a:off x="17033316" y="819046"/>
            <a:ext cx="451968" cy="1845200"/>
          </a:xfrm>
          <a:custGeom>
            <a:avLst/>
            <a:gdLst/>
            <a:ahLst/>
            <a:cxnLst/>
            <a:rect l="l" t="t" r="r" b="b"/>
            <a:pathLst>
              <a:path w="451968" h="1845200">
                <a:moveTo>
                  <a:pt x="0" y="0"/>
                </a:moveTo>
                <a:lnTo>
                  <a:pt x="451968" y="0"/>
                </a:lnTo>
                <a:lnTo>
                  <a:pt x="451968" y="1845200"/>
                </a:lnTo>
                <a:lnTo>
                  <a:pt x="0" y="184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441DEA8A-4AE8-2C1A-9395-7D5555F359B0}"/>
              </a:ext>
            </a:extLst>
          </p:cNvPr>
          <p:cNvSpPr txBox="1"/>
          <p:nvPr/>
        </p:nvSpPr>
        <p:spPr>
          <a:xfrm>
            <a:off x="1017812" y="647700"/>
            <a:ext cx="10335988" cy="175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4800" b="1" spc="-150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Reflection:</a:t>
            </a:r>
          </a:p>
          <a:p>
            <a:pPr marL="0" lvl="0" indent="0" algn="l">
              <a:spcBef>
                <a:spcPct val="0"/>
              </a:spcBef>
            </a:pPr>
            <a:r>
              <a:rPr lang="en-US" sz="6600" b="1" spc="-150" dirty="0">
                <a:solidFill>
                  <a:srgbClr val="0087A8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Challenges &amp; Limitations</a:t>
            </a:r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FC44E4D7-0D0F-2AAC-738B-8E6038C93941}"/>
              </a:ext>
            </a:extLst>
          </p:cNvPr>
          <p:cNvSpPr/>
          <p:nvPr/>
        </p:nvSpPr>
        <p:spPr>
          <a:xfrm>
            <a:off x="2362200" y="7968009"/>
            <a:ext cx="5928852" cy="381001"/>
          </a:xfrm>
          <a:custGeom>
            <a:avLst/>
            <a:gdLst/>
            <a:ahLst/>
            <a:cxnLst/>
            <a:rect l="l" t="t" r="r" b="b"/>
            <a:pathLst>
              <a:path w="1334598" h="225093">
                <a:moveTo>
                  <a:pt x="0" y="0"/>
                </a:moveTo>
                <a:lnTo>
                  <a:pt x="1334598" y="0"/>
                </a:lnTo>
                <a:lnTo>
                  <a:pt x="1334598" y="225093"/>
                </a:lnTo>
                <a:lnTo>
                  <a:pt x="0" y="22509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Neulis Neue" pitchFamily="50" charset="0"/>
              </a:rPr>
              <a:t>Not a replacement for certified safety inspections</a:t>
            </a:r>
            <a:endParaRPr lang="en-MY" b="1" dirty="0">
              <a:latin typeface="Neulis Neue" pitchFamily="50" charset="0"/>
            </a:endParaRPr>
          </a:p>
        </p:txBody>
      </p:sp>
      <p:sp>
        <p:nvSpPr>
          <p:cNvPr id="23" name="TextBox 3">
            <a:extLst>
              <a:ext uri="{FF2B5EF4-FFF2-40B4-BE49-F238E27FC236}">
                <a16:creationId xmlns:a16="http://schemas.microsoft.com/office/drawing/2014/main" id="{27B90980-2F14-4089-348D-C6EA3AF0048E}"/>
              </a:ext>
            </a:extLst>
          </p:cNvPr>
          <p:cNvSpPr txBox="1"/>
          <p:nvPr/>
        </p:nvSpPr>
        <p:spPr>
          <a:xfrm>
            <a:off x="2438400" y="8419138"/>
            <a:ext cx="13944600" cy="646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The system is designed to assist safety inspectors, not replace professional judgement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Final decisions should remain with trained safety officers</a:t>
            </a:r>
          </a:p>
          <a:p>
            <a:pPr marL="0" lvl="0" indent="0" algn="just">
              <a:spcBef>
                <a:spcPct val="0"/>
              </a:spcBef>
            </a:pPr>
            <a:r>
              <a:rPr lang="en-US" sz="14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Potential approaches: </a:t>
            </a: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Establish governance (image capture quality, risk thresholds, alert escalation rules)</a:t>
            </a:r>
          </a:p>
        </p:txBody>
      </p:sp>
      <p:sp>
        <p:nvSpPr>
          <p:cNvPr id="25" name="Freeform 13">
            <a:extLst>
              <a:ext uri="{FF2B5EF4-FFF2-40B4-BE49-F238E27FC236}">
                <a16:creationId xmlns:a16="http://schemas.microsoft.com/office/drawing/2014/main" id="{9690BC06-60A0-9987-2F75-DD1558E1EDF3}"/>
              </a:ext>
            </a:extLst>
          </p:cNvPr>
          <p:cNvSpPr/>
          <p:nvPr/>
        </p:nvSpPr>
        <p:spPr>
          <a:xfrm>
            <a:off x="2362200" y="2664246"/>
            <a:ext cx="5331542" cy="381001"/>
          </a:xfrm>
          <a:custGeom>
            <a:avLst/>
            <a:gdLst/>
            <a:ahLst/>
            <a:cxnLst/>
            <a:rect l="l" t="t" r="r" b="b"/>
            <a:pathLst>
              <a:path w="1334598" h="225093">
                <a:moveTo>
                  <a:pt x="0" y="0"/>
                </a:moveTo>
                <a:lnTo>
                  <a:pt x="1334598" y="0"/>
                </a:lnTo>
                <a:lnTo>
                  <a:pt x="1334598" y="225093"/>
                </a:lnTo>
                <a:lnTo>
                  <a:pt x="0" y="22509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Neulis Neue" pitchFamily="50" charset="0"/>
              </a:rPr>
              <a:t>AI-based image interpretation is probabilistic</a:t>
            </a:r>
            <a:endParaRPr lang="en-MY" b="1" dirty="0">
              <a:latin typeface="Neulis Neue" pitchFamily="50" charset="0"/>
            </a:endParaRP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E0550F37-F0DE-7F1C-6931-28DEC73C89DC}"/>
              </a:ext>
            </a:extLst>
          </p:cNvPr>
          <p:cNvSpPr txBox="1"/>
          <p:nvPr/>
        </p:nvSpPr>
        <p:spPr>
          <a:xfrm>
            <a:off x="2438400" y="3115375"/>
            <a:ext cx="13944600" cy="646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Results depend on visual cues, image quality, and model inference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Risk scores and hazard detection are estimates, not deterministic compliance decisions</a:t>
            </a:r>
          </a:p>
          <a:p>
            <a:pPr lvl="0" algn="just">
              <a:spcBef>
                <a:spcPct val="0"/>
              </a:spcBef>
            </a:pPr>
            <a:r>
              <a:rPr lang="en-US" sz="14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Potential approaches: </a:t>
            </a: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Establish clear inspection guidelines and complement AI results with on-site inspections or sensor data where available</a:t>
            </a:r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7DBFF667-4218-FA4B-EFB7-37642F422F88}"/>
              </a:ext>
            </a:extLst>
          </p:cNvPr>
          <p:cNvSpPr/>
          <p:nvPr/>
        </p:nvSpPr>
        <p:spPr>
          <a:xfrm>
            <a:off x="1810662" y="2652825"/>
            <a:ext cx="380307" cy="381000"/>
          </a:xfrm>
          <a:custGeom>
            <a:avLst/>
            <a:gdLst/>
            <a:ahLst/>
            <a:cxnLst/>
            <a:rect l="l" t="t" r="r" b="b"/>
            <a:pathLst>
              <a:path w="530866" h="531833">
                <a:moveTo>
                  <a:pt x="0" y="0"/>
                </a:moveTo>
                <a:lnTo>
                  <a:pt x="530866" y="0"/>
                </a:lnTo>
                <a:lnTo>
                  <a:pt x="530866" y="531833"/>
                </a:lnTo>
                <a:lnTo>
                  <a:pt x="0" y="531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E4FB1B5B-4C69-F9F6-FE9F-FF510012883B}"/>
              </a:ext>
            </a:extLst>
          </p:cNvPr>
          <p:cNvSpPr/>
          <p:nvPr/>
        </p:nvSpPr>
        <p:spPr>
          <a:xfrm>
            <a:off x="1813119" y="7958631"/>
            <a:ext cx="380307" cy="381000"/>
          </a:xfrm>
          <a:custGeom>
            <a:avLst/>
            <a:gdLst/>
            <a:ahLst/>
            <a:cxnLst/>
            <a:rect l="l" t="t" r="r" b="b"/>
            <a:pathLst>
              <a:path w="530866" h="531833">
                <a:moveTo>
                  <a:pt x="0" y="0"/>
                </a:moveTo>
                <a:lnTo>
                  <a:pt x="530866" y="0"/>
                </a:lnTo>
                <a:lnTo>
                  <a:pt x="530866" y="531833"/>
                </a:lnTo>
                <a:lnTo>
                  <a:pt x="0" y="531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 dirty="0"/>
          </a:p>
        </p:txBody>
      </p:sp>
      <p:sp>
        <p:nvSpPr>
          <p:cNvPr id="20" name="Freeform 13">
            <a:extLst>
              <a:ext uri="{FF2B5EF4-FFF2-40B4-BE49-F238E27FC236}">
                <a16:creationId xmlns:a16="http://schemas.microsoft.com/office/drawing/2014/main" id="{F06D8526-71FE-F097-3DFC-39A9D778C026}"/>
              </a:ext>
            </a:extLst>
          </p:cNvPr>
          <p:cNvSpPr/>
          <p:nvPr/>
        </p:nvSpPr>
        <p:spPr>
          <a:xfrm>
            <a:off x="2273711" y="5542056"/>
            <a:ext cx="5801031" cy="381001"/>
          </a:xfrm>
          <a:custGeom>
            <a:avLst/>
            <a:gdLst/>
            <a:ahLst/>
            <a:cxnLst/>
            <a:rect l="l" t="t" r="r" b="b"/>
            <a:pathLst>
              <a:path w="1334598" h="225093">
                <a:moveTo>
                  <a:pt x="0" y="0"/>
                </a:moveTo>
                <a:lnTo>
                  <a:pt x="1334598" y="0"/>
                </a:lnTo>
                <a:lnTo>
                  <a:pt x="1334598" y="225093"/>
                </a:lnTo>
                <a:lnTo>
                  <a:pt x="0" y="22509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Neulis Neue" pitchFamily="50" charset="0"/>
              </a:rPr>
              <a:t>Platform constraints limited some output formats</a:t>
            </a:r>
            <a:endParaRPr lang="en-MY" b="1" dirty="0">
              <a:latin typeface="Neulis Neue" pitchFamily="50" charset="0"/>
            </a:endParaRPr>
          </a:p>
        </p:txBody>
      </p:sp>
      <p:sp>
        <p:nvSpPr>
          <p:cNvPr id="21" name="Freeform 4">
            <a:extLst>
              <a:ext uri="{FF2B5EF4-FFF2-40B4-BE49-F238E27FC236}">
                <a16:creationId xmlns:a16="http://schemas.microsoft.com/office/drawing/2014/main" id="{16FE48FA-7100-6DD5-38F6-01577DFAF0B0}"/>
              </a:ext>
            </a:extLst>
          </p:cNvPr>
          <p:cNvSpPr/>
          <p:nvPr/>
        </p:nvSpPr>
        <p:spPr>
          <a:xfrm>
            <a:off x="1724630" y="5532678"/>
            <a:ext cx="380307" cy="381000"/>
          </a:xfrm>
          <a:custGeom>
            <a:avLst/>
            <a:gdLst/>
            <a:ahLst/>
            <a:cxnLst/>
            <a:rect l="l" t="t" r="r" b="b"/>
            <a:pathLst>
              <a:path w="530866" h="531833">
                <a:moveTo>
                  <a:pt x="0" y="0"/>
                </a:moveTo>
                <a:lnTo>
                  <a:pt x="530866" y="0"/>
                </a:lnTo>
                <a:lnTo>
                  <a:pt x="530866" y="531833"/>
                </a:lnTo>
                <a:lnTo>
                  <a:pt x="0" y="531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 dirty="0"/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C1737903-7207-DB9E-4F1F-18487E101B89}"/>
              </a:ext>
            </a:extLst>
          </p:cNvPr>
          <p:cNvSpPr txBox="1"/>
          <p:nvPr/>
        </p:nvSpPr>
        <p:spPr>
          <a:xfrm>
            <a:off x="2362200" y="6018500"/>
            <a:ext cx="13944600" cy="17235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Report export currently limited to </a:t>
            </a:r>
            <a:r>
              <a:rPr lang="en-US" sz="14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HTML</a:t>
            </a: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 (PDF intended) since generating PDFs requires capabilities are not currently available in </a:t>
            </a:r>
            <a:r>
              <a:rPr lang="en-US" sz="14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Snowflake-hosted </a:t>
            </a:r>
            <a:r>
              <a:rPr lang="en-US" sz="1400" b="1" u="none" strike="noStrike" dirty="0" err="1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Streamlit</a:t>
            </a:r>
            <a:endParaRPr lang="en-US" sz="1400" b="1" u="none" strike="noStrike" dirty="0">
              <a:solidFill>
                <a:srgbClr val="000000"/>
              </a:solidFill>
              <a:latin typeface="Neulis Neue" pitchFamily="50" charset="0"/>
              <a:ea typeface="Montserrat"/>
              <a:cs typeface="Montserrat"/>
              <a:sym typeface="Montserrat"/>
            </a:endParaRP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Corrective action checklist exported as </a:t>
            </a:r>
            <a:r>
              <a:rPr lang="en-US" sz="1400" b="1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CSV</a:t>
            </a: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 (Excel intended) since the native Excel generation required external python library packages that are not currently available in </a:t>
            </a:r>
            <a:r>
              <a:rPr lang="en-US" sz="1400" b="1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Snowflake-hosted </a:t>
            </a:r>
            <a:r>
              <a:rPr lang="en-US" sz="1400" b="1" dirty="0" err="1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Streamlit</a:t>
            </a:r>
            <a:r>
              <a:rPr lang="en-US" sz="1400" b="1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 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Email notifications are restricted to </a:t>
            </a:r>
            <a:r>
              <a:rPr lang="en-US" sz="14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verified recipients </a:t>
            </a: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as they rely on Snowflake’s native SYSTEM$SEND_EMAIL, which only allows sending to pre-verified email addresses defined in the notification integration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Potential approaches: </a:t>
            </a: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Leverage alternative Snowflake Container Runtime to use Python library with compiled dependencies or build custom Python UDFs and stored procedures </a:t>
            </a:r>
            <a:endParaRPr lang="en-US" sz="1400" u="none" strike="noStrike" dirty="0">
              <a:solidFill>
                <a:srgbClr val="000000"/>
              </a:solidFill>
              <a:latin typeface="Neulis Neue" pitchFamily="50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Freeform 13">
            <a:extLst>
              <a:ext uri="{FF2B5EF4-FFF2-40B4-BE49-F238E27FC236}">
                <a16:creationId xmlns:a16="http://schemas.microsoft.com/office/drawing/2014/main" id="{A007E7FA-FF9B-143D-2349-F1B210CE5BEA}"/>
              </a:ext>
            </a:extLst>
          </p:cNvPr>
          <p:cNvSpPr/>
          <p:nvPr/>
        </p:nvSpPr>
        <p:spPr>
          <a:xfrm>
            <a:off x="2362200" y="3987666"/>
            <a:ext cx="6169742" cy="381001"/>
          </a:xfrm>
          <a:custGeom>
            <a:avLst/>
            <a:gdLst/>
            <a:ahLst/>
            <a:cxnLst/>
            <a:rect l="l" t="t" r="r" b="b"/>
            <a:pathLst>
              <a:path w="1334598" h="225093">
                <a:moveTo>
                  <a:pt x="0" y="0"/>
                </a:moveTo>
                <a:lnTo>
                  <a:pt x="1334598" y="0"/>
                </a:lnTo>
                <a:lnTo>
                  <a:pt x="1334598" y="225093"/>
                </a:lnTo>
                <a:lnTo>
                  <a:pt x="0" y="22509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Neulis Neue" pitchFamily="50" charset="0"/>
              </a:rPr>
              <a:t>AI_COUNT_TOKENS not supported for selected model</a:t>
            </a:r>
            <a:endParaRPr lang="en-MY" b="1" dirty="0">
              <a:latin typeface="Neulis Neue" pitchFamily="50" charset="0"/>
            </a:endParaRPr>
          </a:p>
        </p:txBody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0B6D872F-A619-337C-62C5-C002CC154973}"/>
              </a:ext>
            </a:extLst>
          </p:cNvPr>
          <p:cNvSpPr txBox="1"/>
          <p:nvPr/>
        </p:nvSpPr>
        <p:spPr>
          <a:xfrm>
            <a:off x="2438400" y="4438795"/>
            <a:ext cx="13944600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End-to-end </a:t>
            </a:r>
            <a:r>
              <a:rPr lang="en-US" sz="14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token consumption </a:t>
            </a: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for a full-site analysis was not directly measurable using </a:t>
            </a:r>
            <a:r>
              <a:rPr lang="en-US" sz="14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AI_COUNT_TOKENS </a:t>
            </a: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function, due to current model support limitations of AI_COUNT_TOKENS for AI_COMPLETE when using the selected vision model (Claude 4 Sonnet)</a:t>
            </a:r>
          </a:p>
          <a:p>
            <a:pPr marL="285750" lvl="0"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Potential approaches: </a:t>
            </a: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Evaluate alternative models currently supported by AI_COUNT_TOKENS for AI_COMPLETE (e.g., llama4-maverick, llama-4-scout), with further assessment required on vision capability and output quality</a:t>
            </a:r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298256D9-1B38-7F69-8BE4-C09D3B674845}"/>
              </a:ext>
            </a:extLst>
          </p:cNvPr>
          <p:cNvSpPr/>
          <p:nvPr/>
        </p:nvSpPr>
        <p:spPr>
          <a:xfrm>
            <a:off x="1813119" y="3978288"/>
            <a:ext cx="380307" cy="381000"/>
          </a:xfrm>
          <a:custGeom>
            <a:avLst/>
            <a:gdLst/>
            <a:ahLst/>
            <a:cxnLst/>
            <a:rect l="l" t="t" r="r" b="b"/>
            <a:pathLst>
              <a:path w="530866" h="531833">
                <a:moveTo>
                  <a:pt x="0" y="0"/>
                </a:moveTo>
                <a:lnTo>
                  <a:pt x="530866" y="0"/>
                </a:lnTo>
                <a:lnTo>
                  <a:pt x="530866" y="531833"/>
                </a:lnTo>
                <a:lnTo>
                  <a:pt x="0" y="5318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344870426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EB541-05D8-066E-0B9C-94BF146A1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B10901E-73B3-341A-1AB2-EDDD994D7013}"/>
              </a:ext>
            </a:extLst>
          </p:cNvPr>
          <p:cNvSpPr/>
          <p:nvPr/>
        </p:nvSpPr>
        <p:spPr>
          <a:xfrm>
            <a:off x="1038226" y="2732207"/>
            <a:ext cx="5029200" cy="2375401"/>
          </a:xfrm>
          <a:prstGeom prst="rect">
            <a:avLst/>
          </a:prstGeom>
          <a:solidFill>
            <a:srgbClr val="F8F8F8"/>
          </a:solidFill>
        </p:spPr>
        <p:txBody>
          <a:bodyPr/>
          <a:lstStyle/>
          <a:p>
            <a:endParaRPr lang="en-MY"/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0FE7C728-86FF-E3BF-9E06-48E9157C6493}"/>
              </a:ext>
            </a:extLst>
          </p:cNvPr>
          <p:cNvGrpSpPr/>
          <p:nvPr/>
        </p:nvGrpSpPr>
        <p:grpSpPr>
          <a:xfrm>
            <a:off x="1449397" y="3135898"/>
            <a:ext cx="418596" cy="418596"/>
            <a:chOff x="0" y="0"/>
            <a:chExt cx="6350000" cy="63500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578D89E-E2C4-B3EB-9856-CDC142B436D2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87A8"/>
            </a:solidFill>
          </p:spPr>
          <p:txBody>
            <a:bodyPr/>
            <a:lstStyle/>
            <a:p>
              <a:endParaRPr lang="en-MY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2F650457-9385-77E6-5494-5F0FED938D0C}"/>
              </a:ext>
            </a:extLst>
          </p:cNvPr>
          <p:cNvGrpSpPr/>
          <p:nvPr/>
        </p:nvGrpSpPr>
        <p:grpSpPr>
          <a:xfrm>
            <a:off x="1698912" y="3135898"/>
            <a:ext cx="4143498" cy="1565195"/>
            <a:chOff x="8750" y="-2889514"/>
            <a:chExt cx="5524663" cy="4625546"/>
          </a:xfrm>
        </p:grpSpPr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349E3F24-3719-6D27-64C4-2BDDDE1AD132}"/>
                </a:ext>
              </a:extLst>
            </p:cNvPr>
            <p:cNvSpPr txBox="1"/>
            <p:nvPr/>
          </p:nvSpPr>
          <p:spPr>
            <a:xfrm>
              <a:off x="589647" y="-2889514"/>
              <a:ext cx="4943766" cy="1818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4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Faster site inspections</a:t>
              </a:r>
              <a:endParaRPr lang="en-US" sz="24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08D21EE8-8FB7-FB60-324E-E2157EC5C0D2}"/>
                </a:ext>
              </a:extLst>
            </p:cNvPr>
            <p:cNvSpPr txBox="1"/>
            <p:nvPr/>
          </p:nvSpPr>
          <p:spPr>
            <a:xfrm>
              <a:off x="8750" y="-537860"/>
              <a:ext cx="5524662" cy="227389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033"/>
                </a:lnSpc>
                <a:spcBef>
                  <a:spcPct val="0"/>
                </a:spcBef>
              </a:pPr>
              <a:r>
                <a:rPr lang="en-US" u="none" strike="noStrike" dirty="0">
                  <a:solidFill>
                    <a:srgbClr val="43383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Near-real-time risk assessment from images, reducing inspection turnaround time</a:t>
              </a:r>
            </a:p>
          </p:txBody>
        </p:sp>
      </p:grpSp>
      <p:sp>
        <p:nvSpPr>
          <p:cNvPr id="22" name="Freeform 11">
            <a:extLst>
              <a:ext uri="{FF2B5EF4-FFF2-40B4-BE49-F238E27FC236}">
                <a16:creationId xmlns:a16="http://schemas.microsoft.com/office/drawing/2014/main" id="{86DA896D-89DD-3F1E-7D16-63B78A053978}"/>
              </a:ext>
            </a:extLst>
          </p:cNvPr>
          <p:cNvSpPr/>
          <p:nvPr/>
        </p:nvSpPr>
        <p:spPr>
          <a:xfrm>
            <a:off x="15468600" y="509482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23" name="TextBox 2">
            <a:extLst>
              <a:ext uri="{FF2B5EF4-FFF2-40B4-BE49-F238E27FC236}">
                <a16:creationId xmlns:a16="http://schemas.microsoft.com/office/drawing/2014/main" id="{B8F6DB5A-377A-4A28-CBE6-8AB64F74BDD0}"/>
              </a:ext>
            </a:extLst>
          </p:cNvPr>
          <p:cNvSpPr txBox="1"/>
          <p:nvPr/>
        </p:nvSpPr>
        <p:spPr>
          <a:xfrm>
            <a:off x="1028700" y="970886"/>
            <a:ext cx="10453655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6600" b="1" spc="-150" dirty="0">
                <a:latin typeface="Neulis Neue Medium"/>
                <a:ea typeface="Neulis Neue Medium"/>
                <a:cs typeface="Neulis Neue Medium"/>
                <a:sym typeface="Neulis Neue Medium"/>
              </a:rPr>
              <a:t>Business Value &amp; Impact</a:t>
            </a:r>
          </a:p>
        </p:txBody>
      </p:sp>
      <p:sp>
        <p:nvSpPr>
          <p:cNvPr id="24" name="AutoShape 2">
            <a:extLst>
              <a:ext uri="{FF2B5EF4-FFF2-40B4-BE49-F238E27FC236}">
                <a16:creationId xmlns:a16="http://schemas.microsoft.com/office/drawing/2014/main" id="{002B57AF-C226-A1C5-20C4-A1CC5024798A}"/>
              </a:ext>
            </a:extLst>
          </p:cNvPr>
          <p:cNvSpPr/>
          <p:nvPr/>
        </p:nvSpPr>
        <p:spPr>
          <a:xfrm>
            <a:off x="6531672" y="2732207"/>
            <a:ext cx="5029200" cy="2375401"/>
          </a:xfrm>
          <a:prstGeom prst="rect">
            <a:avLst/>
          </a:prstGeom>
          <a:solidFill>
            <a:srgbClr val="F8F8F8"/>
          </a:solidFill>
        </p:spPr>
        <p:txBody>
          <a:bodyPr/>
          <a:lstStyle/>
          <a:p>
            <a:endParaRPr lang="en-MY"/>
          </a:p>
        </p:txBody>
      </p:sp>
      <p:grpSp>
        <p:nvGrpSpPr>
          <p:cNvPr id="25" name="Group 6">
            <a:extLst>
              <a:ext uri="{FF2B5EF4-FFF2-40B4-BE49-F238E27FC236}">
                <a16:creationId xmlns:a16="http://schemas.microsoft.com/office/drawing/2014/main" id="{B2E78CB4-67E4-1CCC-FEAB-BEBF925751C5}"/>
              </a:ext>
            </a:extLst>
          </p:cNvPr>
          <p:cNvGrpSpPr/>
          <p:nvPr/>
        </p:nvGrpSpPr>
        <p:grpSpPr>
          <a:xfrm>
            <a:off x="6942843" y="3135898"/>
            <a:ext cx="418596" cy="418596"/>
            <a:chOff x="0" y="0"/>
            <a:chExt cx="6350000" cy="6350000"/>
          </a:xfrm>
          <a:solidFill>
            <a:srgbClr val="00435D"/>
          </a:solidFill>
        </p:grpSpPr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480F3DAD-07BC-08A7-A7DA-70107D61072E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MY"/>
            </a:p>
          </p:txBody>
        </p:sp>
      </p:grpSp>
      <p:grpSp>
        <p:nvGrpSpPr>
          <p:cNvPr id="27" name="Group 11">
            <a:extLst>
              <a:ext uri="{FF2B5EF4-FFF2-40B4-BE49-F238E27FC236}">
                <a16:creationId xmlns:a16="http://schemas.microsoft.com/office/drawing/2014/main" id="{8CC53B1F-48AE-9ECA-F487-481EFAC634D4}"/>
              </a:ext>
            </a:extLst>
          </p:cNvPr>
          <p:cNvGrpSpPr/>
          <p:nvPr/>
        </p:nvGrpSpPr>
        <p:grpSpPr>
          <a:xfrm>
            <a:off x="7192359" y="3135897"/>
            <a:ext cx="4143497" cy="1706977"/>
            <a:chOff x="8751" y="-2889514"/>
            <a:chExt cx="5524662" cy="4259642"/>
          </a:xfrm>
        </p:grpSpPr>
        <p:sp>
          <p:nvSpPr>
            <p:cNvPr id="28" name="TextBox 12">
              <a:extLst>
                <a:ext uri="{FF2B5EF4-FFF2-40B4-BE49-F238E27FC236}">
                  <a16:creationId xmlns:a16="http://schemas.microsoft.com/office/drawing/2014/main" id="{4DBAD1A8-EACD-EAE1-F3F0-E848C42506B7}"/>
                </a:ext>
              </a:extLst>
            </p:cNvPr>
            <p:cNvSpPr txBox="1"/>
            <p:nvPr/>
          </p:nvSpPr>
          <p:spPr>
            <a:xfrm>
              <a:off x="589647" y="-2889514"/>
              <a:ext cx="4943766" cy="18191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spcBef>
                  <a:spcPct val="0"/>
                </a:spcBef>
              </a:pPr>
              <a:r>
                <a:rPr lang="en-US" sz="20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Standardized and scalable risk scoring</a:t>
              </a:r>
              <a:endParaRPr lang="en-US" sz="20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29" name="TextBox 13">
              <a:extLst>
                <a:ext uri="{FF2B5EF4-FFF2-40B4-BE49-F238E27FC236}">
                  <a16:creationId xmlns:a16="http://schemas.microsoft.com/office/drawing/2014/main" id="{BF625923-B05C-DA19-3861-E4E51C78A93C}"/>
                </a:ext>
              </a:extLst>
            </p:cNvPr>
            <p:cNvSpPr txBox="1"/>
            <p:nvPr/>
          </p:nvSpPr>
          <p:spPr>
            <a:xfrm>
              <a:off x="8751" y="-903763"/>
              <a:ext cx="5491994" cy="22738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033"/>
                </a:lnSpc>
                <a:spcBef>
                  <a:spcPct val="0"/>
                </a:spcBef>
              </a:pPr>
              <a:r>
                <a:rPr lang="en-US" u="none" strike="noStrike" dirty="0">
                  <a:solidFill>
                    <a:srgbClr val="43383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Consistent, repeatable risk evaluation across inspectors, sites, and time</a:t>
              </a:r>
            </a:p>
          </p:txBody>
        </p:sp>
      </p:grpSp>
      <p:sp>
        <p:nvSpPr>
          <p:cNvPr id="30" name="AutoShape 2">
            <a:extLst>
              <a:ext uri="{FF2B5EF4-FFF2-40B4-BE49-F238E27FC236}">
                <a16:creationId xmlns:a16="http://schemas.microsoft.com/office/drawing/2014/main" id="{43EDB274-C47E-9A2F-E059-FD6B8EFA774F}"/>
              </a:ext>
            </a:extLst>
          </p:cNvPr>
          <p:cNvSpPr/>
          <p:nvPr/>
        </p:nvSpPr>
        <p:spPr>
          <a:xfrm>
            <a:off x="12025118" y="2732207"/>
            <a:ext cx="5029200" cy="2375401"/>
          </a:xfrm>
          <a:prstGeom prst="rect">
            <a:avLst/>
          </a:prstGeom>
          <a:solidFill>
            <a:srgbClr val="F8F8F8"/>
          </a:solidFill>
        </p:spPr>
        <p:txBody>
          <a:bodyPr/>
          <a:lstStyle/>
          <a:p>
            <a:endParaRPr lang="en-MY"/>
          </a:p>
        </p:txBody>
      </p:sp>
      <p:grpSp>
        <p:nvGrpSpPr>
          <p:cNvPr id="31" name="Group 6">
            <a:extLst>
              <a:ext uri="{FF2B5EF4-FFF2-40B4-BE49-F238E27FC236}">
                <a16:creationId xmlns:a16="http://schemas.microsoft.com/office/drawing/2014/main" id="{BDC2C55C-BA13-761C-9A5A-E61F4BFB495F}"/>
              </a:ext>
            </a:extLst>
          </p:cNvPr>
          <p:cNvGrpSpPr/>
          <p:nvPr/>
        </p:nvGrpSpPr>
        <p:grpSpPr>
          <a:xfrm>
            <a:off x="12436289" y="3135898"/>
            <a:ext cx="418596" cy="418596"/>
            <a:chOff x="0" y="0"/>
            <a:chExt cx="6350000" cy="6350000"/>
          </a:xfrm>
          <a:solidFill>
            <a:srgbClr val="FF6600"/>
          </a:solidFill>
        </p:grpSpPr>
        <p:sp>
          <p:nvSpPr>
            <p:cNvPr id="32" name="Freeform 7">
              <a:extLst>
                <a:ext uri="{FF2B5EF4-FFF2-40B4-BE49-F238E27FC236}">
                  <a16:creationId xmlns:a16="http://schemas.microsoft.com/office/drawing/2014/main" id="{54BCD20C-06D2-FDEA-82B3-4CBC971EC2B1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MY"/>
            </a:p>
          </p:txBody>
        </p:sp>
      </p:grpSp>
      <p:grpSp>
        <p:nvGrpSpPr>
          <p:cNvPr id="33" name="Group 11">
            <a:extLst>
              <a:ext uri="{FF2B5EF4-FFF2-40B4-BE49-F238E27FC236}">
                <a16:creationId xmlns:a16="http://schemas.microsoft.com/office/drawing/2014/main" id="{495EC4F8-54B3-E9D1-CB8B-DD78713CAB43}"/>
              </a:ext>
            </a:extLst>
          </p:cNvPr>
          <p:cNvGrpSpPr/>
          <p:nvPr/>
        </p:nvGrpSpPr>
        <p:grpSpPr>
          <a:xfrm>
            <a:off x="12685806" y="3135898"/>
            <a:ext cx="4143496" cy="1636085"/>
            <a:chOff x="8752" y="-2889514"/>
            <a:chExt cx="5524661" cy="4046758"/>
          </a:xfrm>
        </p:grpSpPr>
        <p:sp>
          <p:nvSpPr>
            <p:cNvPr id="34" name="TextBox 12">
              <a:extLst>
                <a:ext uri="{FF2B5EF4-FFF2-40B4-BE49-F238E27FC236}">
                  <a16:creationId xmlns:a16="http://schemas.microsoft.com/office/drawing/2014/main" id="{16F55763-7ACF-7614-5538-FF6539DCB778}"/>
                </a:ext>
              </a:extLst>
            </p:cNvPr>
            <p:cNvSpPr txBox="1"/>
            <p:nvPr/>
          </p:nvSpPr>
          <p:spPr>
            <a:xfrm>
              <a:off x="589647" y="-2889514"/>
              <a:ext cx="4943766" cy="18191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spcBef>
                  <a:spcPct val="0"/>
                </a:spcBef>
              </a:pPr>
              <a:r>
                <a:rPr lang="en-US" sz="20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Actionable insights for safety managers</a:t>
              </a:r>
              <a:endParaRPr lang="en-US" sz="20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35" name="TextBox 13">
              <a:extLst>
                <a:ext uri="{FF2B5EF4-FFF2-40B4-BE49-F238E27FC236}">
                  <a16:creationId xmlns:a16="http://schemas.microsoft.com/office/drawing/2014/main" id="{83F7B181-E25D-C858-A939-11D7960490A5}"/>
                </a:ext>
              </a:extLst>
            </p:cNvPr>
            <p:cNvSpPr txBox="1"/>
            <p:nvPr/>
          </p:nvSpPr>
          <p:spPr>
            <a:xfrm>
              <a:off x="8752" y="-745922"/>
              <a:ext cx="5491995" cy="190316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033"/>
                </a:lnSpc>
                <a:spcBef>
                  <a:spcPct val="0"/>
                </a:spcBef>
              </a:pPr>
              <a:r>
                <a:rPr lang="en-US" u="none" strike="noStrike" dirty="0">
                  <a:solidFill>
                    <a:srgbClr val="43383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Clear prioritization of hazards and corrective actions over raw observations</a:t>
              </a:r>
            </a:p>
          </p:txBody>
        </p:sp>
      </p:grpSp>
      <p:sp>
        <p:nvSpPr>
          <p:cNvPr id="36" name="AutoShape 2">
            <a:extLst>
              <a:ext uri="{FF2B5EF4-FFF2-40B4-BE49-F238E27FC236}">
                <a16:creationId xmlns:a16="http://schemas.microsoft.com/office/drawing/2014/main" id="{482D35C5-D307-D715-EF45-A207C69DD267}"/>
              </a:ext>
            </a:extLst>
          </p:cNvPr>
          <p:cNvSpPr/>
          <p:nvPr/>
        </p:nvSpPr>
        <p:spPr>
          <a:xfrm>
            <a:off x="1038225" y="5564809"/>
            <a:ext cx="5029200" cy="2375401"/>
          </a:xfrm>
          <a:prstGeom prst="rect">
            <a:avLst/>
          </a:prstGeom>
          <a:solidFill>
            <a:srgbClr val="F8F8F8"/>
          </a:solidFill>
        </p:spPr>
        <p:txBody>
          <a:bodyPr/>
          <a:lstStyle/>
          <a:p>
            <a:endParaRPr lang="en-MY"/>
          </a:p>
        </p:txBody>
      </p:sp>
      <p:grpSp>
        <p:nvGrpSpPr>
          <p:cNvPr id="37" name="Group 6">
            <a:extLst>
              <a:ext uri="{FF2B5EF4-FFF2-40B4-BE49-F238E27FC236}">
                <a16:creationId xmlns:a16="http://schemas.microsoft.com/office/drawing/2014/main" id="{8C50E93C-8CF9-DFD2-AB52-8AE7CE582177}"/>
              </a:ext>
            </a:extLst>
          </p:cNvPr>
          <p:cNvGrpSpPr/>
          <p:nvPr/>
        </p:nvGrpSpPr>
        <p:grpSpPr>
          <a:xfrm>
            <a:off x="1449396" y="5968500"/>
            <a:ext cx="418596" cy="418596"/>
            <a:chOff x="0" y="0"/>
            <a:chExt cx="6350000" cy="6350000"/>
          </a:xfrm>
          <a:solidFill>
            <a:srgbClr val="FF6600"/>
          </a:solidFill>
        </p:grpSpPr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9541311-FF75-2E16-5FA8-FA32214486F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MY"/>
            </a:p>
          </p:txBody>
        </p:sp>
      </p:grpSp>
      <p:grpSp>
        <p:nvGrpSpPr>
          <p:cNvPr id="39" name="Group 11">
            <a:extLst>
              <a:ext uri="{FF2B5EF4-FFF2-40B4-BE49-F238E27FC236}">
                <a16:creationId xmlns:a16="http://schemas.microsoft.com/office/drawing/2014/main" id="{E217CBD1-2E45-76F0-B519-ECAD2DECF68B}"/>
              </a:ext>
            </a:extLst>
          </p:cNvPr>
          <p:cNvGrpSpPr/>
          <p:nvPr/>
        </p:nvGrpSpPr>
        <p:grpSpPr>
          <a:xfrm>
            <a:off x="1698912" y="5968500"/>
            <a:ext cx="4143497" cy="1747916"/>
            <a:chOff x="8751" y="-2889514"/>
            <a:chExt cx="5524662" cy="4323366"/>
          </a:xfrm>
        </p:grpSpPr>
        <p:sp>
          <p:nvSpPr>
            <p:cNvPr id="40" name="TextBox 12">
              <a:extLst>
                <a:ext uri="{FF2B5EF4-FFF2-40B4-BE49-F238E27FC236}">
                  <a16:creationId xmlns:a16="http://schemas.microsoft.com/office/drawing/2014/main" id="{BDECBF31-80A8-2309-96F1-70EDC226CD73}"/>
                </a:ext>
              </a:extLst>
            </p:cNvPr>
            <p:cNvSpPr txBox="1"/>
            <p:nvPr/>
          </p:nvSpPr>
          <p:spPr>
            <a:xfrm>
              <a:off x="589647" y="-2889514"/>
              <a:ext cx="4943766" cy="15225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spcBef>
                  <a:spcPct val="0"/>
                </a:spcBef>
              </a:pPr>
              <a:r>
                <a:rPr lang="en-US" sz="20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Proactive safety insights from historical data</a:t>
              </a:r>
              <a:endParaRPr lang="en-US" sz="20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41" name="TextBox 13">
              <a:extLst>
                <a:ext uri="{FF2B5EF4-FFF2-40B4-BE49-F238E27FC236}">
                  <a16:creationId xmlns:a16="http://schemas.microsoft.com/office/drawing/2014/main" id="{B22632FC-1BE2-1E05-9F65-91EE79D988AA}"/>
                </a:ext>
              </a:extLst>
            </p:cNvPr>
            <p:cNvSpPr txBox="1"/>
            <p:nvPr/>
          </p:nvSpPr>
          <p:spPr>
            <a:xfrm>
              <a:off x="8751" y="-1070400"/>
              <a:ext cx="5524662" cy="250425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033"/>
                </a:lnSpc>
                <a:spcBef>
                  <a:spcPct val="0"/>
                </a:spcBef>
              </a:pPr>
              <a:r>
                <a:rPr lang="en-US" sz="1600" u="none" strike="noStrike" dirty="0">
                  <a:solidFill>
                    <a:srgbClr val="43383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Centralized inspection history enables trend analysis across sites and time to help identify recurring hazards and prevent incidents before escalating</a:t>
              </a:r>
            </a:p>
          </p:txBody>
        </p:sp>
      </p:grpSp>
      <p:sp>
        <p:nvSpPr>
          <p:cNvPr id="48" name="AutoShape 2">
            <a:extLst>
              <a:ext uri="{FF2B5EF4-FFF2-40B4-BE49-F238E27FC236}">
                <a16:creationId xmlns:a16="http://schemas.microsoft.com/office/drawing/2014/main" id="{D2F6CE63-D6B9-9B9A-8694-625342876FD1}"/>
              </a:ext>
            </a:extLst>
          </p:cNvPr>
          <p:cNvSpPr/>
          <p:nvPr/>
        </p:nvSpPr>
        <p:spPr>
          <a:xfrm>
            <a:off x="6531672" y="5564809"/>
            <a:ext cx="5029200" cy="2375401"/>
          </a:xfrm>
          <a:prstGeom prst="rect">
            <a:avLst/>
          </a:prstGeom>
          <a:solidFill>
            <a:srgbClr val="F8F8F8"/>
          </a:solidFill>
        </p:spPr>
        <p:txBody>
          <a:bodyPr/>
          <a:lstStyle/>
          <a:p>
            <a:endParaRPr lang="en-MY"/>
          </a:p>
        </p:txBody>
      </p:sp>
      <p:grpSp>
        <p:nvGrpSpPr>
          <p:cNvPr id="49" name="Group 6">
            <a:extLst>
              <a:ext uri="{FF2B5EF4-FFF2-40B4-BE49-F238E27FC236}">
                <a16:creationId xmlns:a16="http://schemas.microsoft.com/office/drawing/2014/main" id="{727D4BB1-5A4D-DB1A-D0F7-FA8A4DDE4A28}"/>
              </a:ext>
            </a:extLst>
          </p:cNvPr>
          <p:cNvGrpSpPr/>
          <p:nvPr/>
        </p:nvGrpSpPr>
        <p:grpSpPr>
          <a:xfrm>
            <a:off x="6942843" y="5968500"/>
            <a:ext cx="418596" cy="418596"/>
            <a:chOff x="0" y="0"/>
            <a:chExt cx="6350000" cy="6350000"/>
          </a:xfrm>
        </p:grpSpPr>
        <p:sp>
          <p:nvSpPr>
            <p:cNvPr id="50" name="Freeform 7">
              <a:extLst>
                <a:ext uri="{FF2B5EF4-FFF2-40B4-BE49-F238E27FC236}">
                  <a16:creationId xmlns:a16="http://schemas.microsoft.com/office/drawing/2014/main" id="{9D057F44-2326-97CA-E040-46460B822136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87A8"/>
            </a:solidFill>
          </p:spPr>
          <p:txBody>
            <a:bodyPr/>
            <a:lstStyle/>
            <a:p>
              <a:endParaRPr lang="en-MY"/>
            </a:p>
          </p:txBody>
        </p:sp>
      </p:grpSp>
      <p:grpSp>
        <p:nvGrpSpPr>
          <p:cNvPr id="51" name="Group 11">
            <a:extLst>
              <a:ext uri="{FF2B5EF4-FFF2-40B4-BE49-F238E27FC236}">
                <a16:creationId xmlns:a16="http://schemas.microsoft.com/office/drawing/2014/main" id="{FB9040C8-5620-6884-2C92-452FBD99D53B}"/>
              </a:ext>
            </a:extLst>
          </p:cNvPr>
          <p:cNvGrpSpPr/>
          <p:nvPr/>
        </p:nvGrpSpPr>
        <p:grpSpPr>
          <a:xfrm>
            <a:off x="7192359" y="6017244"/>
            <a:ext cx="4143497" cy="1456156"/>
            <a:chOff x="8751" y="-2745463"/>
            <a:chExt cx="5524662" cy="4303308"/>
          </a:xfrm>
        </p:grpSpPr>
        <p:sp>
          <p:nvSpPr>
            <p:cNvPr id="52" name="TextBox 12">
              <a:extLst>
                <a:ext uri="{FF2B5EF4-FFF2-40B4-BE49-F238E27FC236}">
                  <a16:creationId xmlns:a16="http://schemas.microsoft.com/office/drawing/2014/main" id="{510050C2-7DDC-CA0D-460F-5ED46C260554}"/>
                </a:ext>
              </a:extLst>
            </p:cNvPr>
            <p:cNvSpPr txBox="1"/>
            <p:nvPr/>
          </p:nvSpPr>
          <p:spPr>
            <a:xfrm>
              <a:off x="589647" y="-2745463"/>
              <a:ext cx="4943766" cy="9095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spcBef>
                  <a:spcPct val="0"/>
                </a:spcBef>
              </a:pPr>
              <a:r>
                <a:rPr lang="en-US" sz="20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Automated risk escalation</a:t>
              </a:r>
              <a:endParaRPr lang="en-US" sz="20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53" name="TextBox 13">
              <a:extLst>
                <a:ext uri="{FF2B5EF4-FFF2-40B4-BE49-F238E27FC236}">
                  <a16:creationId xmlns:a16="http://schemas.microsoft.com/office/drawing/2014/main" id="{C3F6156E-3E3A-2E5E-0B7C-1F7A74C475FB}"/>
                </a:ext>
              </a:extLst>
            </p:cNvPr>
            <p:cNvSpPr txBox="1"/>
            <p:nvPr/>
          </p:nvSpPr>
          <p:spPr>
            <a:xfrm>
              <a:off x="8751" y="-716047"/>
              <a:ext cx="5524662" cy="227389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033"/>
                </a:lnSpc>
                <a:spcBef>
                  <a:spcPct val="0"/>
                </a:spcBef>
              </a:pPr>
              <a:r>
                <a:rPr lang="en-US" u="none" strike="noStrike" dirty="0">
                  <a:solidFill>
                    <a:srgbClr val="43383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High-risk sites are automatically escalated through alerts, reducing reliance on manual review</a:t>
              </a:r>
            </a:p>
          </p:txBody>
        </p:sp>
      </p:grpSp>
      <p:sp>
        <p:nvSpPr>
          <p:cNvPr id="54" name="AutoShape 2">
            <a:extLst>
              <a:ext uri="{FF2B5EF4-FFF2-40B4-BE49-F238E27FC236}">
                <a16:creationId xmlns:a16="http://schemas.microsoft.com/office/drawing/2014/main" id="{1BCB0465-88BE-69DD-EE3C-E57177BB4E39}"/>
              </a:ext>
            </a:extLst>
          </p:cNvPr>
          <p:cNvSpPr/>
          <p:nvPr/>
        </p:nvSpPr>
        <p:spPr>
          <a:xfrm>
            <a:off x="12025119" y="5564809"/>
            <a:ext cx="5029200" cy="2375401"/>
          </a:xfrm>
          <a:prstGeom prst="rect">
            <a:avLst/>
          </a:prstGeom>
          <a:solidFill>
            <a:srgbClr val="F8F8F8"/>
          </a:solidFill>
        </p:spPr>
        <p:txBody>
          <a:bodyPr/>
          <a:lstStyle/>
          <a:p>
            <a:endParaRPr lang="en-MY"/>
          </a:p>
        </p:txBody>
      </p:sp>
      <p:grpSp>
        <p:nvGrpSpPr>
          <p:cNvPr id="55" name="Group 6">
            <a:extLst>
              <a:ext uri="{FF2B5EF4-FFF2-40B4-BE49-F238E27FC236}">
                <a16:creationId xmlns:a16="http://schemas.microsoft.com/office/drawing/2014/main" id="{CCB21074-50C0-ABC7-4E85-618CEDEB9F8B}"/>
              </a:ext>
            </a:extLst>
          </p:cNvPr>
          <p:cNvGrpSpPr/>
          <p:nvPr/>
        </p:nvGrpSpPr>
        <p:grpSpPr>
          <a:xfrm>
            <a:off x="12436290" y="5968500"/>
            <a:ext cx="418596" cy="418596"/>
            <a:chOff x="0" y="0"/>
            <a:chExt cx="6350000" cy="6350000"/>
          </a:xfrm>
          <a:solidFill>
            <a:srgbClr val="00435D"/>
          </a:solidFill>
        </p:grpSpPr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57E83B51-2250-40A5-9500-695565024F17}"/>
                </a:ext>
              </a:extLst>
            </p:cNvPr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MY"/>
            </a:p>
          </p:txBody>
        </p:sp>
      </p:grpSp>
      <p:grpSp>
        <p:nvGrpSpPr>
          <p:cNvPr id="57" name="Group 11">
            <a:extLst>
              <a:ext uri="{FF2B5EF4-FFF2-40B4-BE49-F238E27FC236}">
                <a16:creationId xmlns:a16="http://schemas.microsoft.com/office/drawing/2014/main" id="{0EB6AC3A-A76E-88D3-2129-50BADB8A4DB9}"/>
              </a:ext>
            </a:extLst>
          </p:cNvPr>
          <p:cNvGrpSpPr/>
          <p:nvPr/>
        </p:nvGrpSpPr>
        <p:grpSpPr>
          <a:xfrm>
            <a:off x="12685806" y="5968499"/>
            <a:ext cx="4143497" cy="1601330"/>
            <a:chOff x="8751" y="-2889514"/>
            <a:chExt cx="5524662" cy="3996007"/>
          </a:xfrm>
        </p:grpSpPr>
        <p:sp>
          <p:nvSpPr>
            <p:cNvPr id="58" name="TextBox 12">
              <a:extLst>
                <a:ext uri="{FF2B5EF4-FFF2-40B4-BE49-F238E27FC236}">
                  <a16:creationId xmlns:a16="http://schemas.microsoft.com/office/drawing/2014/main" id="{836ECD97-4535-71D2-AFC4-C334005048FE}"/>
                </a:ext>
              </a:extLst>
            </p:cNvPr>
            <p:cNvSpPr txBox="1"/>
            <p:nvPr/>
          </p:nvSpPr>
          <p:spPr>
            <a:xfrm>
              <a:off x="589647" y="-2889514"/>
              <a:ext cx="4943766" cy="15360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spcBef>
                  <a:spcPct val="0"/>
                </a:spcBef>
              </a:pPr>
              <a:r>
                <a:rPr lang="en-US" sz="20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Auditability &amp; compliance readiness</a:t>
              </a:r>
              <a:endParaRPr lang="en-US" sz="20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59" name="TextBox 13">
              <a:extLst>
                <a:ext uri="{FF2B5EF4-FFF2-40B4-BE49-F238E27FC236}">
                  <a16:creationId xmlns:a16="http://schemas.microsoft.com/office/drawing/2014/main" id="{304E9658-1556-786B-D30E-5A7449AA30EF}"/>
                </a:ext>
              </a:extLst>
            </p:cNvPr>
            <p:cNvSpPr txBox="1"/>
            <p:nvPr/>
          </p:nvSpPr>
          <p:spPr>
            <a:xfrm>
              <a:off x="8751" y="-813593"/>
              <a:ext cx="5491994" cy="19200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033"/>
                </a:lnSpc>
                <a:spcBef>
                  <a:spcPct val="0"/>
                </a:spcBef>
              </a:pPr>
              <a:r>
                <a:rPr lang="en-US" u="none" strike="noStrike" dirty="0">
                  <a:solidFill>
                    <a:srgbClr val="43383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All inspection results, risk scores, and actions are centrally stored and traceable</a:t>
              </a:r>
            </a:p>
          </p:txBody>
        </p:sp>
      </p:grpSp>
      <p:sp>
        <p:nvSpPr>
          <p:cNvPr id="60" name="TextBox 7">
            <a:extLst>
              <a:ext uri="{FF2B5EF4-FFF2-40B4-BE49-F238E27FC236}">
                <a16:creationId xmlns:a16="http://schemas.microsoft.com/office/drawing/2014/main" id="{5410FCD8-2FBE-8A43-A992-A65148B3795B}"/>
              </a:ext>
            </a:extLst>
          </p:cNvPr>
          <p:cNvSpPr txBox="1"/>
          <p:nvPr/>
        </p:nvSpPr>
        <p:spPr>
          <a:xfrm>
            <a:off x="2324100" y="8343900"/>
            <a:ext cx="1363980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FF6600"/>
                </a:solidFill>
                <a:latin typeface="Montserrat"/>
                <a:ea typeface="Montserrat"/>
                <a:cs typeface="Montserrat"/>
                <a:sym typeface="Montserrat"/>
              </a:rPr>
              <a:t>Net impact: </a:t>
            </a:r>
            <a:r>
              <a:rPr lang="en-US" sz="2000" b="1" u="none" strike="noStrike" dirty="0">
                <a:latin typeface="Montserrat"/>
                <a:ea typeface="Montserrat"/>
                <a:cs typeface="Montserrat"/>
                <a:sym typeface="Montserrat"/>
              </a:rPr>
              <a:t>Faster, more consistent safety decisions with built-in governance and auditability, without replacing human judgment</a:t>
            </a:r>
            <a:endParaRPr lang="en-US" sz="2000" b="1" u="none" strike="noStrike" dirty="0">
              <a:solidFill>
                <a:srgbClr val="FF66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068584426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F5E8B-6BEE-DBE8-C128-7108BAD94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730E3D21-B5A1-8480-8524-498F78610B9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4715"/>
            <a:ext cx="18288000" cy="3981450"/>
          </a:xfrm>
          <a:prstGeom prst="rect">
            <a:avLst/>
          </a:prstGeom>
          <a:effectLst/>
        </p:spPr>
      </p:pic>
      <p:grpSp>
        <p:nvGrpSpPr>
          <p:cNvPr id="4" name="Group 4">
            <a:extLst>
              <a:ext uri="{FF2B5EF4-FFF2-40B4-BE49-F238E27FC236}">
                <a16:creationId xmlns:a16="http://schemas.microsoft.com/office/drawing/2014/main" id="{42AF21D4-EDDC-E266-6739-868EB2E30730}"/>
              </a:ext>
            </a:extLst>
          </p:cNvPr>
          <p:cNvGrpSpPr/>
          <p:nvPr/>
        </p:nvGrpSpPr>
        <p:grpSpPr>
          <a:xfrm>
            <a:off x="0" y="3214688"/>
            <a:ext cx="10796588" cy="4981534"/>
            <a:chOff x="0" y="0"/>
            <a:chExt cx="2893524" cy="1312009"/>
          </a:xfrm>
          <a:solidFill>
            <a:srgbClr val="0087A8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2370F26-1ACC-5E07-7C09-E93AAB4F208B}"/>
                </a:ext>
              </a:extLst>
            </p:cNvPr>
            <p:cNvSpPr/>
            <p:nvPr/>
          </p:nvSpPr>
          <p:spPr>
            <a:xfrm>
              <a:off x="0" y="0"/>
              <a:ext cx="2893524" cy="1312009"/>
            </a:xfrm>
            <a:custGeom>
              <a:avLst/>
              <a:gdLst/>
              <a:ahLst/>
              <a:cxnLst/>
              <a:rect l="l" t="t" r="r" b="b"/>
              <a:pathLst>
                <a:path w="2893524" h="1312009">
                  <a:moveTo>
                    <a:pt x="0" y="0"/>
                  </a:moveTo>
                  <a:lnTo>
                    <a:pt x="2893524" y="0"/>
                  </a:lnTo>
                  <a:lnTo>
                    <a:pt x="2893524" y="1312009"/>
                  </a:lnTo>
                  <a:lnTo>
                    <a:pt x="0" y="131200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MY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0AA5D92E-DC05-A9B9-7EF2-D4A3BF0E8BB2}"/>
                </a:ext>
              </a:extLst>
            </p:cNvPr>
            <p:cNvSpPr txBox="1"/>
            <p:nvPr/>
          </p:nvSpPr>
          <p:spPr>
            <a:xfrm>
              <a:off x="0" y="28575"/>
              <a:ext cx="2893524" cy="1283434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marL="0" lvl="0" indent="0" algn="l">
                <a:lnSpc>
                  <a:spcPts val="17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5177E032-4A53-E5CB-8952-82B8049E5ADD}"/>
              </a:ext>
            </a:extLst>
          </p:cNvPr>
          <p:cNvGrpSpPr/>
          <p:nvPr/>
        </p:nvGrpSpPr>
        <p:grpSpPr>
          <a:xfrm>
            <a:off x="1032870" y="3821748"/>
            <a:ext cx="766762" cy="766854"/>
            <a:chOff x="0" y="0"/>
            <a:chExt cx="201946" cy="201970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7F86D3CF-D464-21F9-34FF-051692E7AC76}"/>
                </a:ext>
              </a:extLst>
            </p:cNvPr>
            <p:cNvSpPr/>
            <p:nvPr/>
          </p:nvSpPr>
          <p:spPr>
            <a:xfrm>
              <a:off x="0" y="0"/>
              <a:ext cx="201946" cy="201970"/>
            </a:xfrm>
            <a:custGeom>
              <a:avLst/>
              <a:gdLst/>
              <a:ahLst/>
              <a:cxnLst/>
              <a:rect l="l" t="t" r="r" b="b"/>
              <a:pathLst>
                <a:path w="201946" h="201970">
                  <a:moveTo>
                    <a:pt x="0" y="0"/>
                  </a:moveTo>
                  <a:lnTo>
                    <a:pt x="201946" y="0"/>
                  </a:lnTo>
                  <a:lnTo>
                    <a:pt x="201946" y="201970"/>
                  </a:lnTo>
                  <a:lnTo>
                    <a:pt x="0" y="20197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MY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EA2E90B5-A147-75C8-0E02-F8F44AF8B20B}"/>
                </a:ext>
              </a:extLst>
            </p:cNvPr>
            <p:cNvSpPr txBox="1"/>
            <p:nvPr/>
          </p:nvSpPr>
          <p:spPr>
            <a:xfrm>
              <a:off x="0" y="-38100"/>
              <a:ext cx="201946" cy="2400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0" name="TextBox 10">
            <a:extLst>
              <a:ext uri="{FF2B5EF4-FFF2-40B4-BE49-F238E27FC236}">
                <a16:creationId xmlns:a16="http://schemas.microsoft.com/office/drawing/2014/main" id="{D7FB7B35-F330-76ED-247A-9C56D0F05A47}"/>
              </a:ext>
            </a:extLst>
          </p:cNvPr>
          <p:cNvSpPr txBox="1"/>
          <p:nvPr/>
        </p:nvSpPr>
        <p:spPr>
          <a:xfrm>
            <a:off x="1175353" y="4096590"/>
            <a:ext cx="481797" cy="245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>
                <a:solidFill>
                  <a:srgbClr val="1A1A1E"/>
                </a:solidFill>
                <a:latin typeface="Be Vietnam"/>
                <a:ea typeface="Be Vietnam"/>
                <a:cs typeface="Be Vietnam"/>
                <a:sym typeface="Be Vietnam"/>
              </a:rPr>
              <a:t>1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49D34C0F-5DBC-D5BB-A5C4-B9D92EB44B20}"/>
              </a:ext>
            </a:extLst>
          </p:cNvPr>
          <p:cNvSpPr txBox="1"/>
          <p:nvPr/>
        </p:nvSpPr>
        <p:spPr>
          <a:xfrm>
            <a:off x="2010624" y="4014423"/>
            <a:ext cx="307751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00"/>
              </a:lnSpc>
            </a:pPr>
            <a:r>
              <a:rPr lang="en-US" sz="17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Role-based views for safety teams</a:t>
            </a:r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8759B79A-D608-F03F-4B1A-767CB4E0378B}"/>
              </a:ext>
            </a:extLst>
          </p:cNvPr>
          <p:cNvGrpSpPr/>
          <p:nvPr/>
        </p:nvGrpSpPr>
        <p:grpSpPr>
          <a:xfrm>
            <a:off x="5956476" y="3821748"/>
            <a:ext cx="766762" cy="766854"/>
            <a:chOff x="0" y="0"/>
            <a:chExt cx="201946" cy="201970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B0376492-CA20-857B-BA3D-B47C69FCCA1E}"/>
                </a:ext>
              </a:extLst>
            </p:cNvPr>
            <p:cNvSpPr/>
            <p:nvPr/>
          </p:nvSpPr>
          <p:spPr>
            <a:xfrm>
              <a:off x="0" y="0"/>
              <a:ext cx="201946" cy="201970"/>
            </a:xfrm>
            <a:custGeom>
              <a:avLst/>
              <a:gdLst/>
              <a:ahLst/>
              <a:cxnLst/>
              <a:rect l="l" t="t" r="r" b="b"/>
              <a:pathLst>
                <a:path w="201946" h="201970">
                  <a:moveTo>
                    <a:pt x="0" y="0"/>
                  </a:moveTo>
                  <a:lnTo>
                    <a:pt x="201946" y="0"/>
                  </a:lnTo>
                  <a:lnTo>
                    <a:pt x="201946" y="201970"/>
                  </a:lnTo>
                  <a:lnTo>
                    <a:pt x="0" y="20197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MY"/>
            </a:p>
          </p:txBody>
        </p:sp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2CF9D0A5-CA41-73DD-53BD-60BB5BA4D2BD}"/>
                </a:ext>
              </a:extLst>
            </p:cNvPr>
            <p:cNvSpPr txBox="1"/>
            <p:nvPr/>
          </p:nvSpPr>
          <p:spPr>
            <a:xfrm>
              <a:off x="0" y="-38100"/>
              <a:ext cx="201946" cy="2400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5" name="TextBox 15">
            <a:extLst>
              <a:ext uri="{FF2B5EF4-FFF2-40B4-BE49-F238E27FC236}">
                <a16:creationId xmlns:a16="http://schemas.microsoft.com/office/drawing/2014/main" id="{CE2473D6-EAC8-BD81-4071-17682414CA1F}"/>
              </a:ext>
            </a:extLst>
          </p:cNvPr>
          <p:cNvSpPr txBox="1"/>
          <p:nvPr/>
        </p:nvSpPr>
        <p:spPr>
          <a:xfrm>
            <a:off x="6069365" y="4096590"/>
            <a:ext cx="540985" cy="245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>
                <a:solidFill>
                  <a:srgbClr val="1A1A1E"/>
                </a:solidFill>
                <a:latin typeface="Be Vietnam"/>
                <a:ea typeface="Be Vietnam"/>
                <a:cs typeface="Be Vietnam"/>
                <a:sym typeface="Be Vietnam"/>
              </a:rPr>
              <a:t>2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A6B5F1A7-560B-92BF-28B1-10E3C57FC788}"/>
              </a:ext>
            </a:extLst>
          </p:cNvPr>
          <p:cNvSpPr txBox="1"/>
          <p:nvPr/>
        </p:nvSpPr>
        <p:spPr>
          <a:xfrm>
            <a:off x="6934231" y="4010961"/>
            <a:ext cx="307751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700"/>
              </a:lnSpc>
              <a:spcBef>
                <a:spcPct val="0"/>
              </a:spcBef>
            </a:pPr>
            <a:r>
              <a:rPr lang="en-US" sz="1700" u="none" strike="noStrik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Corrective action tracking &amp; closure status</a:t>
            </a:r>
          </a:p>
        </p:txBody>
      </p:sp>
      <p:grpSp>
        <p:nvGrpSpPr>
          <p:cNvPr id="17" name="Group 17">
            <a:extLst>
              <a:ext uri="{FF2B5EF4-FFF2-40B4-BE49-F238E27FC236}">
                <a16:creationId xmlns:a16="http://schemas.microsoft.com/office/drawing/2014/main" id="{68797AB1-C515-838D-9C8F-919330F5D4A8}"/>
              </a:ext>
            </a:extLst>
          </p:cNvPr>
          <p:cNvGrpSpPr/>
          <p:nvPr/>
        </p:nvGrpSpPr>
        <p:grpSpPr>
          <a:xfrm>
            <a:off x="1032870" y="6819808"/>
            <a:ext cx="766762" cy="766854"/>
            <a:chOff x="0" y="0"/>
            <a:chExt cx="201946" cy="201970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E77D1CFC-812E-AC68-99CF-E864EB358845}"/>
                </a:ext>
              </a:extLst>
            </p:cNvPr>
            <p:cNvSpPr/>
            <p:nvPr/>
          </p:nvSpPr>
          <p:spPr>
            <a:xfrm>
              <a:off x="0" y="0"/>
              <a:ext cx="201946" cy="201970"/>
            </a:xfrm>
            <a:custGeom>
              <a:avLst/>
              <a:gdLst/>
              <a:ahLst/>
              <a:cxnLst/>
              <a:rect l="l" t="t" r="r" b="b"/>
              <a:pathLst>
                <a:path w="201946" h="201970">
                  <a:moveTo>
                    <a:pt x="0" y="0"/>
                  </a:moveTo>
                  <a:lnTo>
                    <a:pt x="201946" y="0"/>
                  </a:lnTo>
                  <a:lnTo>
                    <a:pt x="201946" y="201970"/>
                  </a:lnTo>
                  <a:lnTo>
                    <a:pt x="0" y="20197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MY"/>
            </a:p>
          </p:txBody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5CF02337-2CB6-D019-501C-74BA45B22C27}"/>
                </a:ext>
              </a:extLst>
            </p:cNvPr>
            <p:cNvSpPr txBox="1"/>
            <p:nvPr/>
          </p:nvSpPr>
          <p:spPr>
            <a:xfrm>
              <a:off x="0" y="-38100"/>
              <a:ext cx="201946" cy="2400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0" name="TextBox 20">
            <a:extLst>
              <a:ext uri="{FF2B5EF4-FFF2-40B4-BE49-F238E27FC236}">
                <a16:creationId xmlns:a16="http://schemas.microsoft.com/office/drawing/2014/main" id="{8AB0E269-9818-06DC-6B40-170A5BE6A095}"/>
              </a:ext>
            </a:extLst>
          </p:cNvPr>
          <p:cNvSpPr txBox="1"/>
          <p:nvPr/>
        </p:nvSpPr>
        <p:spPr>
          <a:xfrm>
            <a:off x="1145728" y="7094650"/>
            <a:ext cx="541046" cy="245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>
                <a:solidFill>
                  <a:srgbClr val="1A1A1E"/>
                </a:solidFill>
                <a:latin typeface="Be Vietnam"/>
                <a:ea typeface="Be Vietnam"/>
                <a:cs typeface="Be Vietnam"/>
                <a:sym typeface="Be Vietnam"/>
              </a:rPr>
              <a:t>5</a:t>
            </a: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id="{591C015E-15D4-5943-DFD8-2D52B7032AD9}"/>
              </a:ext>
            </a:extLst>
          </p:cNvPr>
          <p:cNvSpPr txBox="1"/>
          <p:nvPr/>
        </p:nvSpPr>
        <p:spPr>
          <a:xfrm>
            <a:off x="2010624" y="7017299"/>
            <a:ext cx="307751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700"/>
              </a:lnSpc>
              <a:spcBef>
                <a:spcPct val="0"/>
              </a:spcBef>
            </a:pPr>
            <a:r>
              <a:rPr lang="en-US" sz="1700" u="none" strike="noStrik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Configurable risk thresholds &amp; escalation rules</a:t>
            </a:r>
          </a:p>
        </p:txBody>
      </p:sp>
      <p:grpSp>
        <p:nvGrpSpPr>
          <p:cNvPr id="22" name="Group 22">
            <a:extLst>
              <a:ext uri="{FF2B5EF4-FFF2-40B4-BE49-F238E27FC236}">
                <a16:creationId xmlns:a16="http://schemas.microsoft.com/office/drawing/2014/main" id="{5C20F693-A2E8-1505-4117-BE85A4E8CE06}"/>
              </a:ext>
            </a:extLst>
          </p:cNvPr>
          <p:cNvGrpSpPr/>
          <p:nvPr/>
        </p:nvGrpSpPr>
        <p:grpSpPr>
          <a:xfrm>
            <a:off x="5956476" y="6819808"/>
            <a:ext cx="766762" cy="766854"/>
            <a:chOff x="0" y="0"/>
            <a:chExt cx="201946" cy="201970"/>
          </a:xfrm>
        </p:grpSpPr>
        <p:sp>
          <p:nvSpPr>
            <p:cNvPr id="23" name="Freeform 23">
              <a:extLst>
                <a:ext uri="{FF2B5EF4-FFF2-40B4-BE49-F238E27FC236}">
                  <a16:creationId xmlns:a16="http://schemas.microsoft.com/office/drawing/2014/main" id="{F00DC0CF-2127-226C-1C9B-B395CAC3E430}"/>
                </a:ext>
              </a:extLst>
            </p:cNvPr>
            <p:cNvSpPr/>
            <p:nvPr/>
          </p:nvSpPr>
          <p:spPr>
            <a:xfrm>
              <a:off x="0" y="0"/>
              <a:ext cx="201946" cy="201970"/>
            </a:xfrm>
            <a:custGeom>
              <a:avLst/>
              <a:gdLst/>
              <a:ahLst/>
              <a:cxnLst/>
              <a:rect l="l" t="t" r="r" b="b"/>
              <a:pathLst>
                <a:path w="201946" h="201970">
                  <a:moveTo>
                    <a:pt x="0" y="0"/>
                  </a:moveTo>
                  <a:lnTo>
                    <a:pt x="201946" y="0"/>
                  </a:lnTo>
                  <a:lnTo>
                    <a:pt x="201946" y="201970"/>
                  </a:lnTo>
                  <a:lnTo>
                    <a:pt x="0" y="20197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MY"/>
            </a:p>
          </p:txBody>
        </p:sp>
        <p:sp>
          <p:nvSpPr>
            <p:cNvPr id="24" name="TextBox 24">
              <a:extLst>
                <a:ext uri="{FF2B5EF4-FFF2-40B4-BE49-F238E27FC236}">
                  <a16:creationId xmlns:a16="http://schemas.microsoft.com/office/drawing/2014/main" id="{E75104D7-275C-CC32-18B9-6AD5C0877E03}"/>
                </a:ext>
              </a:extLst>
            </p:cNvPr>
            <p:cNvSpPr txBox="1"/>
            <p:nvPr/>
          </p:nvSpPr>
          <p:spPr>
            <a:xfrm>
              <a:off x="0" y="-38100"/>
              <a:ext cx="201946" cy="2400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5" name="TextBox 25">
            <a:extLst>
              <a:ext uri="{FF2B5EF4-FFF2-40B4-BE49-F238E27FC236}">
                <a16:creationId xmlns:a16="http://schemas.microsoft.com/office/drawing/2014/main" id="{BDD0510F-96C9-B42B-3641-FA45120EDA51}"/>
              </a:ext>
            </a:extLst>
          </p:cNvPr>
          <p:cNvSpPr txBox="1"/>
          <p:nvPr/>
        </p:nvSpPr>
        <p:spPr>
          <a:xfrm>
            <a:off x="6069365" y="7094650"/>
            <a:ext cx="540985" cy="245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800">
                <a:solidFill>
                  <a:srgbClr val="1A1A1E"/>
                </a:solidFill>
                <a:latin typeface="Be Vietnam"/>
                <a:ea typeface="Be Vietnam"/>
                <a:cs typeface="Be Vietnam"/>
                <a:sym typeface="Be Vietnam"/>
              </a:rPr>
              <a:t>6</a:t>
            </a:r>
          </a:p>
        </p:txBody>
      </p:sp>
      <p:sp>
        <p:nvSpPr>
          <p:cNvPr id="26" name="TextBox 26">
            <a:extLst>
              <a:ext uri="{FF2B5EF4-FFF2-40B4-BE49-F238E27FC236}">
                <a16:creationId xmlns:a16="http://schemas.microsoft.com/office/drawing/2014/main" id="{610217CA-F60B-C7E2-ED89-9C40F6483A19}"/>
              </a:ext>
            </a:extLst>
          </p:cNvPr>
          <p:cNvSpPr txBox="1"/>
          <p:nvPr/>
        </p:nvSpPr>
        <p:spPr>
          <a:xfrm>
            <a:off x="6934231" y="7017299"/>
            <a:ext cx="307751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700"/>
              </a:lnSpc>
              <a:spcBef>
                <a:spcPct val="0"/>
              </a:spcBef>
            </a:pPr>
            <a:r>
              <a:rPr lang="en-US" sz="1700" u="none" strike="noStrik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Human-in-the-loop review &amp; feedback</a:t>
            </a:r>
          </a:p>
        </p:txBody>
      </p:sp>
      <p:grpSp>
        <p:nvGrpSpPr>
          <p:cNvPr id="29" name="Group 29">
            <a:extLst>
              <a:ext uri="{FF2B5EF4-FFF2-40B4-BE49-F238E27FC236}">
                <a16:creationId xmlns:a16="http://schemas.microsoft.com/office/drawing/2014/main" id="{E09F09B6-3ED1-9534-58CD-8FD47444EBEF}"/>
              </a:ext>
            </a:extLst>
          </p:cNvPr>
          <p:cNvGrpSpPr/>
          <p:nvPr/>
        </p:nvGrpSpPr>
        <p:grpSpPr>
          <a:xfrm>
            <a:off x="1032870" y="5322027"/>
            <a:ext cx="766762" cy="766854"/>
            <a:chOff x="0" y="0"/>
            <a:chExt cx="201946" cy="201970"/>
          </a:xfrm>
        </p:grpSpPr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D6E8F87F-BF23-833C-8F7A-691F6268E2FD}"/>
                </a:ext>
              </a:extLst>
            </p:cNvPr>
            <p:cNvSpPr/>
            <p:nvPr/>
          </p:nvSpPr>
          <p:spPr>
            <a:xfrm>
              <a:off x="0" y="0"/>
              <a:ext cx="201946" cy="201970"/>
            </a:xfrm>
            <a:custGeom>
              <a:avLst/>
              <a:gdLst/>
              <a:ahLst/>
              <a:cxnLst/>
              <a:rect l="l" t="t" r="r" b="b"/>
              <a:pathLst>
                <a:path w="201946" h="201970">
                  <a:moveTo>
                    <a:pt x="0" y="0"/>
                  </a:moveTo>
                  <a:lnTo>
                    <a:pt x="201946" y="0"/>
                  </a:lnTo>
                  <a:lnTo>
                    <a:pt x="201946" y="201970"/>
                  </a:lnTo>
                  <a:lnTo>
                    <a:pt x="0" y="20197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MY"/>
            </a:p>
          </p:txBody>
        </p:sp>
        <p:sp>
          <p:nvSpPr>
            <p:cNvPr id="31" name="TextBox 31">
              <a:extLst>
                <a:ext uri="{FF2B5EF4-FFF2-40B4-BE49-F238E27FC236}">
                  <a16:creationId xmlns:a16="http://schemas.microsoft.com/office/drawing/2014/main" id="{3C76ABF0-4D85-2DE3-F1D7-9B44E7CF7371}"/>
                </a:ext>
              </a:extLst>
            </p:cNvPr>
            <p:cNvSpPr txBox="1"/>
            <p:nvPr/>
          </p:nvSpPr>
          <p:spPr>
            <a:xfrm>
              <a:off x="0" y="-38100"/>
              <a:ext cx="201946" cy="2400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2" name="TextBox 32">
            <a:extLst>
              <a:ext uri="{FF2B5EF4-FFF2-40B4-BE49-F238E27FC236}">
                <a16:creationId xmlns:a16="http://schemas.microsoft.com/office/drawing/2014/main" id="{C285678D-96B9-5935-CCF6-2665249638EA}"/>
              </a:ext>
            </a:extLst>
          </p:cNvPr>
          <p:cNvSpPr txBox="1"/>
          <p:nvPr/>
        </p:nvSpPr>
        <p:spPr>
          <a:xfrm>
            <a:off x="1145728" y="5596869"/>
            <a:ext cx="541046" cy="245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>
                <a:solidFill>
                  <a:srgbClr val="1A1A1E"/>
                </a:solidFill>
                <a:latin typeface="Be Vietnam"/>
                <a:ea typeface="Be Vietnam"/>
                <a:cs typeface="Be Vietnam"/>
                <a:sym typeface="Be Vietnam"/>
              </a:rPr>
              <a:t>3</a:t>
            </a:r>
          </a:p>
        </p:txBody>
      </p:sp>
      <p:sp>
        <p:nvSpPr>
          <p:cNvPr id="33" name="TextBox 33">
            <a:extLst>
              <a:ext uri="{FF2B5EF4-FFF2-40B4-BE49-F238E27FC236}">
                <a16:creationId xmlns:a16="http://schemas.microsoft.com/office/drawing/2014/main" id="{135EC335-BB09-9E5C-5BE1-ACD795AD030D}"/>
              </a:ext>
            </a:extLst>
          </p:cNvPr>
          <p:cNvSpPr txBox="1"/>
          <p:nvPr/>
        </p:nvSpPr>
        <p:spPr>
          <a:xfrm>
            <a:off x="1998718" y="5501732"/>
            <a:ext cx="3399576" cy="436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1700"/>
              </a:lnSpc>
              <a:spcBef>
                <a:spcPct val="0"/>
              </a:spcBef>
            </a:pPr>
            <a:r>
              <a:rPr lang="en-US" sz="1700" u="none" strike="noStrik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Audit-ready exports &amp; regulatory reporting templates</a:t>
            </a:r>
          </a:p>
        </p:txBody>
      </p:sp>
      <p:grpSp>
        <p:nvGrpSpPr>
          <p:cNvPr id="34" name="Group 34">
            <a:extLst>
              <a:ext uri="{FF2B5EF4-FFF2-40B4-BE49-F238E27FC236}">
                <a16:creationId xmlns:a16="http://schemas.microsoft.com/office/drawing/2014/main" id="{5B0BCC2C-7EC1-17EA-A4DD-F5F659923BAE}"/>
              </a:ext>
            </a:extLst>
          </p:cNvPr>
          <p:cNvGrpSpPr/>
          <p:nvPr/>
        </p:nvGrpSpPr>
        <p:grpSpPr>
          <a:xfrm>
            <a:off x="5956476" y="5322027"/>
            <a:ext cx="766762" cy="766854"/>
            <a:chOff x="0" y="0"/>
            <a:chExt cx="201946" cy="201970"/>
          </a:xfrm>
        </p:grpSpPr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1CC30F29-A9BF-288A-6E0C-A98FC3773F19}"/>
                </a:ext>
              </a:extLst>
            </p:cNvPr>
            <p:cNvSpPr/>
            <p:nvPr/>
          </p:nvSpPr>
          <p:spPr>
            <a:xfrm>
              <a:off x="0" y="0"/>
              <a:ext cx="201946" cy="201970"/>
            </a:xfrm>
            <a:custGeom>
              <a:avLst/>
              <a:gdLst/>
              <a:ahLst/>
              <a:cxnLst/>
              <a:rect l="l" t="t" r="r" b="b"/>
              <a:pathLst>
                <a:path w="201946" h="201970">
                  <a:moveTo>
                    <a:pt x="0" y="0"/>
                  </a:moveTo>
                  <a:lnTo>
                    <a:pt x="201946" y="0"/>
                  </a:lnTo>
                  <a:lnTo>
                    <a:pt x="201946" y="201970"/>
                  </a:lnTo>
                  <a:lnTo>
                    <a:pt x="0" y="20197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MY"/>
            </a:p>
          </p:txBody>
        </p:sp>
        <p:sp>
          <p:nvSpPr>
            <p:cNvPr id="36" name="TextBox 36">
              <a:extLst>
                <a:ext uri="{FF2B5EF4-FFF2-40B4-BE49-F238E27FC236}">
                  <a16:creationId xmlns:a16="http://schemas.microsoft.com/office/drawing/2014/main" id="{37BB645B-3537-DAED-01FB-C47C4F4B6CA3}"/>
                </a:ext>
              </a:extLst>
            </p:cNvPr>
            <p:cNvSpPr txBox="1"/>
            <p:nvPr/>
          </p:nvSpPr>
          <p:spPr>
            <a:xfrm>
              <a:off x="0" y="-38100"/>
              <a:ext cx="201946" cy="2400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7" name="TextBox 37">
            <a:extLst>
              <a:ext uri="{FF2B5EF4-FFF2-40B4-BE49-F238E27FC236}">
                <a16:creationId xmlns:a16="http://schemas.microsoft.com/office/drawing/2014/main" id="{C2DDDFF5-3212-93CF-27B6-69BC61AA1366}"/>
              </a:ext>
            </a:extLst>
          </p:cNvPr>
          <p:cNvSpPr txBox="1"/>
          <p:nvPr/>
        </p:nvSpPr>
        <p:spPr>
          <a:xfrm>
            <a:off x="6069365" y="5596869"/>
            <a:ext cx="540985" cy="245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800"/>
              </a:lnSpc>
              <a:spcBef>
                <a:spcPct val="0"/>
              </a:spcBef>
            </a:pPr>
            <a:r>
              <a:rPr lang="en-US" sz="1800" u="none" strike="noStrike">
                <a:solidFill>
                  <a:srgbClr val="1A1A1E"/>
                </a:solidFill>
                <a:latin typeface="Be Vietnam"/>
                <a:ea typeface="Be Vietnam"/>
                <a:cs typeface="Be Vietnam"/>
                <a:sym typeface="Be Vietnam"/>
              </a:rPr>
              <a:t>4</a:t>
            </a:r>
          </a:p>
        </p:txBody>
      </p:sp>
      <p:sp>
        <p:nvSpPr>
          <p:cNvPr id="38" name="TextBox 38">
            <a:extLst>
              <a:ext uri="{FF2B5EF4-FFF2-40B4-BE49-F238E27FC236}">
                <a16:creationId xmlns:a16="http://schemas.microsoft.com/office/drawing/2014/main" id="{2018DD8B-59BB-49A8-5EBB-2CA30AABD003}"/>
              </a:ext>
            </a:extLst>
          </p:cNvPr>
          <p:cNvSpPr txBox="1"/>
          <p:nvPr/>
        </p:nvSpPr>
        <p:spPr>
          <a:xfrm>
            <a:off x="6934231" y="5501731"/>
            <a:ext cx="307751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700"/>
              </a:lnSpc>
              <a:spcBef>
                <a:spcPct val="0"/>
              </a:spcBef>
            </a:pPr>
            <a:r>
              <a:rPr lang="en-US" sz="1700" u="none" strike="noStrik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Trend-based early warning indicators</a:t>
            </a:r>
          </a:p>
        </p:txBody>
      </p:sp>
      <p:sp>
        <p:nvSpPr>
          <p:cNvPr id="39" name="TextBox 39">
            <a:extLst>
              <a:ext uri="{FF2B5EF4-FFF2-40B4-BE49-F238E27FC236}">
                <a16:creationId xmlns:a16="http://schemas.microsoft.com/office/drawing/2014/main" id="{794B61E8-AAD3-99C3-6CEE-30FDE99013B9}"/>
              </a:ext>
            </a:extLst>
          </p:cNvPr>
          <p:cNvSpPr txBox="1"/>
          <p:nvPr/>
        </p:nvSpPr>
        <p:spPr>
          <a:xfrm>
            <a:off x="958532" y="655031"/>
            <a:ext cx="6462712" cy="2313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99"/>
              </a:lnSpc>
            </a:pPr>
            <a:r>
              <a:rPr lang="en-US" sz="8799" b="1" spc="-149" dirty="0">
                <a:solidFill>
                  <a:srgbClr val="FF66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Demo &amp;</a:t>
            </a:r>
          </a:p>
          <a:p>
            <a:pPr algn="l">
              <a:lnSpc>
                <a:spcPts val="8799"/>
              </a:lnSpc>
            </a:pPr>
            <a:r>
              <a:rPr lang="en-US" sz="8799" b="1" spc="-149" dirty="0">
                <a:solidFill>
                  <a:srgbClr val="FF66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Next Steps</a:t>
            </a:r>
          </a:p>
        </p:txBody>
      </p:sp>
      <p:sp>
        <p:nvSpPr>
          <p:cNvPr id="40" name="Freeform 40">
            <a:extLst>
              <a:ext uri="{FF2B5EF4-FFF2-40B4-BE49-F238E27FC236}">
                <a16:creationId xmlns:a16="http://schemas.microsoft.com/office/drawing/2014/main" id="{D62034D5-DDDA-BA75-BBBE-DD0896FD013A}"/>
              </a:ext>
            </a:extLst>
          </p:cNvPr>
          <p:cNvSpPr/>
          <p:nvPr/>
        </p:nvSpPr>
        <p:spPr>
          <a:xfrm>
            <a:off x="906509" y="8796896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41" name="Freeform 41">
            <a:extLst>
              <a:ext uri="{FF2B5EF4-FFF2-40B4-BE49-F238E27FC236}">
                <a16:creationId xmlns:a16="http://schemas.microsoft.com/office/drawing/2014/main" id="{6BFA0F98-328C-2CF0-54BE-16D16AEBDBD2}"/>
              </a:ext>
            </a:extLst>
          </p:cNvPr>
          <p:cNvSpPr/>
          <p:nvPr/>
        </p:nvSpPr>
        <p:spPr>
          <a:xfrm>
            <a:off x="16842506" y="8836181"/>
            <a:ext cx="642778" cy="422119"/>
          </a:xfrm>
          <a:custGeom>
            <a:avLst/>
            <a:gdLst/>
            <a:ahLst/>
            <a:cxnLst/>
            <a:rect l="l" t="t" r="r" b="b"/>
            <a:pathLst>
              <a:path w="642778" h="422119">
                <a:moveTo>
                  <a:pt x="0" y="0"/>
                </a:moveTo>
                <a:lnTo>
                  <a:pt x="642778" y="0"/>
                </a:lnTo>
                <a:lnTo>
                  <a:pt x="642778" y="422119"/>
                </a:lnTo>
                <a:lnTo>
                  <a:pt x="0" y="4221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46" name="TextBox 11">
            <a:extLst>
              <a:ext uri="{FF2B5EF4-FFF2-40B4-BE49-F238E27FC236}">
                <a16:creationId xmlns:a16="http://schemas.microsoft.com/office/drawing/2014/main" id="{32981A3A-5876-A491-D9CB-A6284346E7C7}"/>
              </a:ext>
            </a:extLst>
          </p:cNvPr>
          <p:cNvSpPr txBox="1"/>
          <p:nvPr/>
        </p:nvSpPr>
        <p:spPr>
          <a:xfrm>
            <a:off x="11430000" y="4649701"/>
            <a:ext cx="6324600" cy="4539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640"/>
              </a:lnSpc>
              <a:spcBef>
                <a:spcPct val="0"/>
              </a:spcBef>
            </a:pPr>
            <a:r>
              <a:rPr lang="en-US" sz="28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Demo video:</a:t>
            </a:r>
          </a:p>
        </p:txBody>
      </p:sp>
      <p:sp>
        <p:nvSpPr>
          <p:cNvPr id="47" name="TextBox 12">
            <a:extLst>
              <a:ext uri="{FF2B5EF4-FFF2-40B4-BE49-F238E27FC236}">
                <a16:creationId xmlns:a16="http://schemas.microsoft.com/office/drawing/2014/main" id="{C7A72B48-C3B7-3EED-99CD-FB90EA14F57D}"/>
              </a:ext>
            </a:extLst>
          </p:cNvPr>
          <p:cNvSpPr txBox="1"/>
          <p:nvPr/>
        </p:nvSpPr>
        <p:spPr>
          <a:xfrm>
            <a:off x="11430000" y="5103671"/>
            <a:ext cx="8716053" cy="287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algn="l">
              <a:lnSpc>
                <a:spcPts val="2354"/>
              </a:lnSpc>
              <a:spcBef>
                <a:spcPct val="0"/>
              </a:spcBef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https://youtu.be/CPCsGUesCik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" name="TextBox 11">
            <a:extLst>
              <a:ext uri="{FF2B5EF4-FFF2-40B4-BE49-F238E27FC236}">
                <a16:creationId xmlns:a16="http://schemas.microsoft.com/office/drawing/2014/main" id="{F00B812E-2AB6-F450-2613-1FBBFE4DE380}"/>
              </a:ext>
            </a:extLst>
          </p:cNvPr>
          <p:cNvSpPr txBox="1"/>
          <p:nvPr/>
        </p:nvSpPr>
        <p:spPr>
          <a:xfrm>
            <a:off x="11430000" y="5815370"/>
            <a:ext cx="5902884" cy="4539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640"/>
              </a:lnSpc>
              <a:spcBef>
                <a:spcPct val="0"/>
              </a:spcBef>
            </a:pPr>
            <a:r>
              <a:rPr lang="en-US" sz="28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Code repository:</a:t>
            </a: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12CFD8FF-5D70-2F05-F08B-84D0BC0604C7}"/>
              </a:ext>
            </a:extLst>
          </p:cNvPr>
          <p:cNvSpPr txBox="1"/>
          <p:nvPr/>
        </p:nvSpPr>
        <p:spPr>
          <a:xfrm>
            <a:off x="11429999" y="6265107"/>
            <a:ext cx="8716053" cy="2878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algn="l">
              <a:lnSpc>
                <a:spcPts val="2354"/>
              </a:lnSpc>
              <a:spcBef>
                <a:spcPct val="0"/>
              </a:spcBef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https://github.com/rafiaqila/aisql-site-safety-inspection.git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991656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159428" y="952500"/>
            <a:ext cx="4099872" cy="856799"/>
          </a:xfrm>
          <a:custGeom>
            <a:avLst/>
            <a:gdLst/>
            <a:ahLst/>
            <a:cxnLst/>
            <a:rect l="l" t="t" r="r" b="b"/>
            <a:pathLst>
              <a:path w="4099872" h="856799">
                <a:moveTo>
                  <a:pt x="0" y="0"/>
                </a:moveTo>
                <a:lnTo>
                  <a:pt x="4099872" y="0"/>
                </a:lnTo>
                <a:lnTo>
                  <a:pt x="4099872" y="856799"/>
                </a:lnTo>
                <a:lnTo>
                  <a:pt x="0" y="8567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3" name="Freeform 3"/>
          <p:cNvSpPr/>
          <p:nvPr/>
        </p:nvSpPr>
        <p:spPr>
          <a:xfrm>
            <a:off x="16269699" y="8608419"/>
            <a:ext cx="989601" cy="649881"/>
          </a:xfrm>
          <a:custGeom>
            <a:avLst/>
            <a:gdLst/>
            <a:ahLst/>
            <a:cxnLst/>
            <a:rect l="l" t="t" r="r" b="b"/>
            <a:pathLst>
              <a:path w="989601" h="649881">
                <a:moveTo>
                  <a:pt x="0" y="0"/>
                </a:moveTo>
                <a:lnTo>
                  <a:pt x="989601" y="0"/>
                </a:lnTo>
                <a:lnTo>
                  <a:pt x="989601" y="649881"/>
                </a:lnTo>
                <a:lnTo>
                  <a:pt x="0" y="6498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12" name="AutoShape 12"/>
          <p:cNvSpPr/>
          <p:nvPr/>
        </p:nvSpPr>
        <p:spPr>
          <a:xfrm flipH="1">
            <a:off x="17678400" y="8608419"/>
            <a:ext cx="21763" cy="1678581"/>
          </a:xfrm>
          <a:prstGeom prst="line">
            <a:avLst/>
          </a:prstGeom>
          <a:ln w="190500" cap="flat">
            <a:solidFill>
              <a:srgbClr val="FF66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C2B8D444-200C-9F55-8D61-80AD47145C87}"/>
              </a:ext>
            </a:extLst>
          </p:cNvPr>
          <p:cNvSpPr txBox="1"/>
          <p:nvPr/>
        </p:nvSpPr>
        <p:spPr>
          <a:xfrm>
            <a:off x="1028700" y="2534467"/>
            <a:ext cx="14913862" cy="5244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579"/>
              </a:lnSpc>
            </a:pPr>
            <a:r>
              <a:rPr lang="en-US" sz="21999" dirty="0">
                <a:solidFill>
                  <a:schemeClr val="bg1"/>
                </a:solidFill>
                <a:latin typeface="Neulis Neue"/>
                <a:ea typeface="Neulis Neue"/>
                <a:cs typeface="Neulis Neue"/>
                <a:sym typeface="Neulis Neue"/>
              </a:rPr>
              <a:t>Thank</a:t>
            </a:r>
          </a:p>
          <a:p>
            <a:pPr algn="l">
              <a:lnSpc>
                <a:spcPts val="19579"/>
              </a:lnSpc>
            </a:pPr>
            <a:r>
              <a:rPr lang="en-US" sz="21999" dirty="0">
                <a:solidFill>
                  <a:schemeClr val="bg1"/>
                </a:solidFill>
                <a:latin typeface="Neulis Neue"/>
                <a:ea typeface="Neulis Neue"/>
                <a:cs typeface="Neulis Neue"/>
                <a:sym typeface="Neulis Neue"/>
              </a:rPr>
              <a:t>You!</a:t>
            </a: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254297"/>
              </p:ext>
            </p:extLst>
          </p:nvPr>
        </p:nvGraphicFramePr>
        <p:xfrm>
          <a:off x="10210800" y="1047703"/>
          <a:ext cx="5891416" cy="8191593"/>
        </p:xfrm>
        <a:graphic>
          <a:graphicData uri="http://schemas.openxmlformats.org/drawingml/2006/table">
            <a:tbl>
              <a:tblPr/>
              <a:tblGrid>
                <a:gridCol w="8663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50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10177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Problem Statement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0177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Proposed Solution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0177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Solution Architecture &amp; Data Flow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0177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06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Snowflake AISQL in Action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10177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07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Application Demo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10177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sym typeface="Montserrat Light"/>
                        </a:rPr>
                        <a:t>12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Reflection: What Worked Well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10177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sym typeface="Montserrat Light"/>
                        </a:rPr>
                        <a:t>13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Reflection: Challenges &amp; Limitations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10177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14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Business Value &amp; Impact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10177"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15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dirty="0">
                          <a:solidFill>
                            <a:srgbClr val="000000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Demo Link &amp; Next Steps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862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0035453"/>
                  </a:ext>
                </a:extLst>
              </a:tr>
            </a:tbl>
          </a:graphicData>
        </a:graphic>
      </p:graphicFrame>
      <p:sp>
        <p:nvSpPr>
          <p:cNvPr id="3" name="Freeform 3"/>
          <p:cNvSpPr/>
          <p:nvPr/>
        </p:nvSpPr>
        <p:spPr>
          <a:xfrm>
            <a:off x="-706637" y="1559650"/>
            <a:ext cx="9125543" cy="7167700"/>
          </a:xfrm>
          <a:custGeom>
            <a:avLst/>
            <a:gdLst/>
            <a:ahLst/>
            <a:cxnLst/>
            <a:rect l="l" t="t" r="r" b="b"/>
            <a:pathLst>
              <a:path w="9125543" h="7167700">
                <a:moveTo>
                  <a:pt x="0" y="0"/>
                </a:moveTo>
                <a:lnTo>
                  <a:pt x="9125544" y="0"/>
                </a:lnTo>
                <a:lnTo>
                  <a:pt x="9125544" y="7167700"/>
                </a:lnTo>
                <a:lnTo>
                  <a:pt x="0" y="7167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4" name="Freeform 4"/>
          <p:cNvSpPr/>
          <p:nvPr/>
        </p:nvSpPr>
        <p:spPr>
          <a:xfrm>
            <a:off x="17259300" y="819046"/>
            <a:ext cx="451968" cy="1845200"/>
          </a:xfrm>
          <a:custGeom>
            <a:avLst/>
            <a:gdLst/>
            <a:ahLst/>
            <a:cxnLst/>
            <a:rect l="l" t="t" r="r" b="b"/>
            <a:pathLst>
              <a:path w="451968" h="1845200">
                <a:moveTo>
                  <a:pt x="0" y="0"/>
                </a:moveTo>
                <a:lnTo>
                  <a:pt x="451968" y="0"/>
                </a:lnTo>
                <a:lnTo>
                  <a:pt x="451968" y="1845200"/>
                </a:lnTo>
                <a:lnTo>
                  <a:pt x="0" y="18452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5" name="TextBox 5"/>
          <p:cNvSpPr txBox="1"/>
          <p:nvPr/>
        </p:nvSpPr>
        <p:spPr>
          <a:xfrm>
            <a:off x="1604641" y="2334917"/>
            <a:ext cx="6531462" cy="890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FFFFFF"/>
                </a:solidFill>
                <a:latin typeface="Neulis Neue"/>
                <a:ea typeface="Neulis Neue"/>
                <a:cs typeface="Neulis Neue"/>
                <a:sym typeface="Neulis Neue"/>
              </a:rPr>
              <a:t>Agenda</a:t>
            </a:r>
          </a:p>
        </p:txBody>
      </p:sp>
      <p:sp>
        <p:nvSpPr>
          <p:cNvPr id="6" name="Freeform 6"/>
          <p:cNvSpPr/>
          <p:nvPr/>
        </p:nvSpPr>
        <p:spPr>
          <a:xfrm>
            <a:off x="1223674" y="9407811"/>
            <a:ext cx="761935" cy="500370"/>
          </a:xfrm>
          <a:custGeom>
            <a:avLst/>
            <a:gdLst/>
            <a:ahLst/>
            <a:cxnLst/>
            <a:rect l="l" t="t" r="r" b="b"/>
            <a:pathLst>
              <a:path w="761935" h="500370">
                <a:moveTo>
                  <a:pt x="0" y="0"/>
                </a:moveTo>
                <a:lnTo>
                  <a:pt x="761934" y="0"/>
                </a:lnTo>
                <a:lnTo>
                  <a:pt x="761934" y="500370"/>
                </a:lnTo>
                <a:lnTo>
                  <a:pt x="0" y="5003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57044-CE93-CE0C-06C7-CAFFFE21A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Connector: Curved 42">
            <a:extLst>
              <a:ext uri="{FF2B5EF4-FFF2-40B4-BE49-F238E27FC236}">
                <a16:creationId xmlns:a16="http://schemas.microsoft.com/office/drawing/2014/main" id="{3A4CD2B9-4752-B3F3-6A6F-6A734E049DAD}"/>
              </a:ext>
            </a:extLst>
          </p:cNvPr>
          <p:cNvCxnSpPr>
            <a:cxnSpLocks/>
          </p:cNvCxnSpPr>
          <p:nvPr/>
        </p:nvCxnSpPr>
        <p:spPr>
          <a:xfrm flipV="1">
            <a:off x="8361031" y="3353117"/>
            <a:ext cx="732430" cy="555830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bg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2EE22351-1E36-281B-6307-B0A13CCFB975}"/>
              </a:ext>
            </a:extLst>
          </p:cNvPr>
          <p:cNvCxnSpPr>
            <a:cxnSpLocks/>
          </p:cNvCxnSpPr>
          <p:nvPr/>
        </p:nvCxnSpPr>
        <p:spPr>
          <a:xfrm>
            <a:off x="4626571" y="3259054"/>
            <a:ext cx="967593" cy="649895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bg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4A92F84-D5BC-1258-539B-304A88203C93}"/>
              </a:ext>
            </a:extLst>
          </p:cNvPr>
          <p:cNvGrpSpPr/>
          <p:nvPr/>
        </p:nvGrpSpPr>
        <p:grpSpPr>
          <a:xfrm>
            <a:off x="8989710" y="2934359"/>
            <a:ext cx="3030242" cy="974588"/>
            <a:chOff x="0" y="0"/>
            <a:chExt cx="3960846" cy="1116119"/>
          </a:xfrm>
        </p:grpSpPr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7FBF25FC-AA18-1EAA-E7F8-6776A7C4172A}"/>
                </a:ext>
              </a:extLst>
            </p:cNvPr>
            <p:cNvSpPr/>
            <p:nvPr/>
          </p:nvSpPr>
          <p:spPr>
            <a:xfrm>
              <a:off x="0" y="0"/>
              <a:ext cx="3960846" cy="1116119"/>
            </a:xfrm>
            <a:custGeom>
              <a:avLst/>
              <a:gdLst/>
              <a:ahLst/>
              <a:cxnLst/>
              <a:rect l="l" t="t" r="r" b="b"/>
              <a:pathLst>
                <a:path w="3960846" h="1116119">
                  <a:moveTo>
                    <a:pt x="3836386" y="1116119"/>
                  </a:moveTo>
                  <a:lnTo>
                    <a:pt x="124460" y="1116119"/>
                  </a:lnTo>
                  <a:cubicBezTo>
                    <a:pt x="55880" y="1116119"/>
                    <a:pt x="0" y="1060239"/>
                    <a:pt x="0" y="9916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36386" y="0"/>
                  </a:lnTo>
                  <a:cubicBezTo>
                    <a:pt x="3904966" y="0"/>
                    <a:pt x="3960846" y="55880"/>
                    <a:pt x="3960846" y="124460"/>
                  </a:cubicBezTo>
                  <a:lnTo>
                    <a:pt x="3960846" y="991659"/>
                  </a:lnTo>
                  <a:cubicBezTo>
                    <a:pt x="3960846" y="1060239"/>
                    <a:pt x="3904966" y="1116119"/>
                    <a:pt x="3836386" y="1116119"/>
                  </a:cubicBezTo>
                  <a:close/>
                </a:path>
              </a:pathLst>
            </a:custGeom>
            <a:solidFill>
              <a:srgbClr val="F8F8F8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A7E3A5B-B712-9144-3059-0207A27067A0}"/>
              </a:ext>
            </a:extLst>
          </p:cNvPr>
          <p:cNvGrpSpPr/>
          <p:nvPr/>
        </p:nvGrpSpPr>
        <p:grpSpPr>
          <a:xfrm>
            <a:off x="5344419" y="3241943"/>
            <a:ext cx="3030242" cy="974588"/>
            <a:chOff x="0" y="0"/>
            <a:chExt cx="3960846" cy="1116119"/>
          </a:xfrm>
        </p:grpSpPr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DDF457FD-1EB7-556E-16A6-6A206BE006F6}"/>
                </a:ext>
              </a:extLst>
            </p:cNvPr>
            <p:cNvSpPr/>
            <p:nvPr/>
          </p:nvSpPr>
          <p:spPr>
            <a:xfrm>
              <a:off x="0" y="0"/>
              <a:ext cx="3960846" cy="1116119"/>
            </a:xfrm>
            <a:custGeom>
              <a:avLst/>
              <a:gdLst/>
              <a:ahLst/>
              <a:cxnLst/>
              <a:rect l="l" t="t" r="r" b="b"/>
              <a:pathLst>
                <a:path w="3960846" h="1116119">
                  <a:moveTo>
                    <a:pt x="3836386" y="1116119"/>
                  </a:moveTo>
                  <a:lnTo>
                    <a:pt x="124460" y="1116119"/>
                  </a:lnTo>
                  <a:cubicBezTo>
                    <a:pt x="55880" y="1116119"/>
                    <a:pt x="0" y="1060239"/>
                    <a:pt x="0" y="9916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36386" y="0"/>
                  </a:lnTo>
                  <a:cubicBezTo>
                    <a:pt x="3904966" y="0"/>
                    <a:pt x="3960846" y="55880"/>
                    <a:pt x="3960846" y="124460"/>
                  </a:cubicBezTo>
                  <a:lnTo>
                    <a:pt x="3960846" y="991659"/>
                  </a:lnTo>
                  <a:cubicBezTo>
                    <a:pt x="3960846" y="1060239"/>
                    <a:pt x="3904966" y="1116119"/>
                    <a:pt x="3836386" y="1116119"/>
                  </a:cubicBezTo>
                  <a:close/>
                </a:path>
              </a:pathLst>
            </a:custGeom>
            <a:solidFill>
              <a:srgbClr val="F8F8F8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C8824FE-CAA4-A3A0-3231-1D10D28C1AAE}"/>
              </a:ext>
            </a:extLst>
          </p:cNvPr>
          <p:cNvGrpSpPr/>
          <p:nvPr/>
        </p:nvGrpSpPr>
        <p:grpSpPr>
          <a:xfrm>
            <a:off x="1722369" y="2896419"/>
            <a:ext cx="3030242" cy="974588"/>
            <a:chOff x="0" y="0"/>
            <a:chExt cx="3960846" cy="1116119"/>
          </a:xfrm>
        </p:grpSpPr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20581E66-F70B-0A0A-A0ED-A7DE8802675D}"/>
                </a:ext>
              </a:extLst>
            </p:cNvPr>
            <p:cNvSpPr/>
            <p:nvPr/>
          </p:nvSpPr>
          <p:spPr>
            <a:xfrm>
              <a:off x="0" y="0"/>
              <a:ext cx="3960846" cy="1116119"/>
            </a:xfrm>
            <a:custGeom>
              <a:avLst/>
              <a:gdLst/>
              <a:ahLst/>
              <a:cxnLst/>
              <a:rect l="l" t="t" r="r" b="b"/>
              <a:pathLst>
                <a:path w="3960846" h="1116119">
                  <a:moveTo>
                    <a:pt x="3836386" y="1116119"/>
                  </a:moveTo>
                  <a:lnTo>
                    <a:pt x="124460" y="1116119"/>
                  </a:lnTo>
                  <a:cubicBezTo>
                    <a:pt x="55880" y="1116119"/>
                    <a:pt x="0" y="1060239"/>
                    <a:pt x="0" y="99165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36386" y="0"/>
                  </a:lnTo>
                  <a:cubicBezTo>
                    <a:pt x="3904966" y="0"/>
                    <a:pt x="3960846" y="55880"/>
                    <a:pt x="3960846" y="124460"/>
                  </a:cubicBezTo>
                  <a:lnTo>
                    <a:pt x="3960846" y="991659"/>
                  </a:lnTo>
                  <a:cubicBezTo>
                    <a:pt x="3960846" y="1060239"/>
                    <a:pt x="3904966" y="1116119"/>
                    <a:pt x="3836386" y="1116119"/>
                  </a:cubicBezTo>
                  <a:close/>
                </a:path>
              </a:pathLst>
            </a:custGeom>
            <a:solidFill>
              <a:srgbClr val="F8F8F8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/>
            </a:p>
          </p:txBody>
        </p:sp>
      </p:grpSp>
      <p:sp>
        <p:nvSpPr>
          <p:cNvPr id="2" name="TextBox 2">
            <a:extLst>
              <a:ext uri="{FF2B5EF4-FFF2-40B4-BE49-F238E27FC236}">
                <a16:creationId xmlns:a16="http://schemas.microsoft.com/office/drawing/2014/main" id="{B93F27B5-7266-EC0C-F529-1824B807B7DB}"/>
              </a:ext>
            </a:extLst>
          </p:cNvPr>
          <p:cNvSpPr txBox="1"/>
          <p:nvPr/>
        </p:nvSpPr>
        <p:spPr>
          <a:xfrm>
            <a:off x="1052545" y="1158730"/>
            <a:ext cx="8420100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6600" b="1" spc="-150" dirty="0">
                <a:solidFill>
                  <a:srgbClr val="FF66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Problem Statement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A68A416-F070-6DAA-6F2A-835CC2E6EA7B}"/>
              </a:ext>
            </a:extLst>
          </p:cNvPr>
          <p:cNvSpPr txBox="1"/>
          <p:nvPr/>
        </p:nvSpPr>
        <p:spPr>
          <a:xfrm>
            <a:off x="1700245" y="2482572"/>
            <a:ext cx="899353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Malaysia Workplace Safety Snapshot (2023)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6AB312B1-A7B2-08F9-9A2A-6C97C1C94099}"/>
              </a:ext>
            </a:extLst>
          </p:cNvPr>
          <p:cNvSpPr txBox="1"/>
          <p:nvPr/>
        </p:nvSpPr>
        <p:spPr>
          <a:xfrm>
            <a:off x="1810313" y="4965261"/>
            <a:ext cx="10297584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300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Despite established safety procedures and inspections, </a:t>
            </a:r>
            <a:r>
              <a:rPr lang="en-US" sz="1300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workplace injury and fatality rates</a:t>
            </a:r>
            <a:r>
              <a:rPr lang="en-US" sz="1300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 in Malaysia </a:t>
            </a:r>
            <a:r>
              <a:rPr lang="en-US" sz="1300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continue to rise</a:t>
            </a:r>
            <a:r>
              <a:rPr lang="en-US" sz="1300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. Research on Malaysian construction sites shows that </a:t>
            </a:r>
            <a:r>
              <a:rPr lang="en-US" sz="1300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inadequate safety checks</a:t>
            </a:r>
            <a:r>
              <a:rPr lang="en-US" sz="1300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300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missed hazard identification</a:t>
            </a:r>
            <a:r>
              <a:rPr lang="en-US" sz="1300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300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unsafe work at height</a:t>
            </a:r>
            <a:r>
              <a:rPr lang="en-US" sz="1300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, and </a:t>
            </a:r>
            <a:r>
              <a:rPr lang="en-US" sz="1300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improper use of PPE </a:t>
            </a:r>
            <a:r>
              <a:rPr lang="en-US" sz="1300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are common contributors to accidents, indicating that improving the </a:t>
            </a:r>
            <a:r>
              <a:rPr lang="en-US" sz="1300" b="1" i="1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effectiveness of safety inspections </a:t>
            </a:r>
            <a:r>
              <a:rPr lang="en-US" sz="1300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plays an important role in reducing workplace risk </a:t>
            </a:r>
            <a:r>
              <a:rPr lang="en-US" sz="1300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  <a:hlinkClick r:id="rId2"/>
              </a:rPr>
              <a:t>(Manzoor et al., 2021). </a:t>
            </a:r>
            <a:endParaRPr lang="en-US" sz="1300" i="1" u="none" strike="noStrike" dirty="0">
              <a:solidFill>
                <a:srgbClr val="0087A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AutoShape 10">
            <a:extLst>
              <a:ext uri="{FF2B5EF4-FFF2-40B4-BE49-F238E27FC236}">
                <a16:creationId xmlns:a16="http://schemas.microsoft.com/office/drawing/2014/main" id="{7CCA72E6-355B-833F-FD22-6C81D314AB96}"/>
              </a:ext>
            </a:extLst>
          </p:cNvPr>
          <p:cNvSpPr/>
          <p:nvPr/>
        </p:nvSpPr>
        <p:spPr>
          <a:xfrm>
            <a:off x="16852378" y="9410700"/>
            <a:ext cx="555821" cy="0"/>
          </a:xfrm>
          <a:prstGeom prst="line">
            <a:avLst/>
          </a:prstGeom>
          <a:ln w="190500" cap="flat">
            <a:solidFill>
              <a:srgbClr val="FF66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9DB4DC-AE80-261C-045F-2E574EF994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0" y="2036668"/>
            <a:ext cx="4375847" cy="2917232"/>
          </a:xfrm>
          <a:prstGeom prst="rect">
            <a:avLst/>
          </a:prstGeom>
          <a:ln w="50800">
            <a:solidFill>
              <a:srgbClr val="0087A8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EECA40-B29B-8103-F041-80694428A3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756" y="5296919"/>
            <a:ext cx="3822178" cy="3244605"/>
          </a:xfrm>
          <a:prstGeom prst="rect">
            <a:avLst/>
          </a:prstGeom>
          <a:ln w="50800">
            <a:solidFill>
              <a:srgbClr val="0087A8"/>
            </a:solidFill>
          </a:ln>
        </p:spPr>
      </p:pic>
      <p:sp>
        <p:nvSpPr>
          <p:cNvPr id="15" name="Freeform 3">
            <a:extLst>
              <a:ext uri="{FF2B5EF4-FFF2-40B4-BE49-F238E27FC236}">
                <a16:creationId xmlns:a16="http://schemas.microsoft.com/office/drawing/2014/main" id="{292BA842-A41B-176E-7BF0-D8FA45C0F109}"/>
              </a:ext>
            </a:extLst>
          </p:cNvPr>
          <p:cNvSpPr/>
          <p:nvPr/>
        </p:nvSpPr>
        <p:spPr>
          <a:xfrm>
            <a:off x="1090794" y="2411616"/>
            <a:ext cx="428202" cy="381270"/>
          </a:xfrm>
          <a:custGeom>
            <a:avLst/>
            <a:gdLst/>
            <a:ahLst/>
            <a:cxnLst/>
            <a:rect l="l" t="t" r="r" b="b"/>
            <a:pathLst>
              <a:path w="698856" h="700129">
                <a:moveTo>
                  <a:pt x="0" y="0"/>
                </a:moveTo>
                <a:lnTo>
                  <a:pt x="698856" y="0"/>
                </a:lnTo>
                <a:lnTo>
                  <a:pt x="698856" y="700129"/>
                </a:lnTo>
                <a:lnTo>
                  <a:pt x="0" y="7001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MY"/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5DB7E530-043B-528E-64A8-4AD96BCE80CC}"/>
              </a:ext>
            </a:extLst>
          </p:cNvPr>
          <p:cNvSpPr txBox="1"/>
          <p:nvPr/>
        </p:nvSpPr>
        <p:spPr>
          <a:xfrm>
            <a:off x="1989077" y="3098487"/>
            <a:ext cx="2480965" cy="646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b="1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38,950 occupational injury cases</a:t>
            </a:r>
            <a:r>
              <a:rPr lang="en-US" sz="1400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, a </a:t>
            </a:r>
            <a:r>
              <a:rPr lang="en-US" sz="1400" b="1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13.8% increase </a:t>
            </a:r>
            <a:r>
              <a:rPr lang="en-US" sz="1400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from 2022</a:t>
            </a:r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D0400395-3267-733D-3C50-D94C2CAE191A}"/>
              </a:ext>
            </a:extLst>
          </p:cNvPr>
          <p:cNvSpPr txBox="1"/>
          <p:nvPr/>
        </p:nvSpPr>
        <p:spPr>
          <a:xfrm>
            <a:off x="5764552" y="3527613"/>
            <a:ext cx="2189976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b="1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Injury rate increased to 2.46 per 1000 workers</a:t>
            </a:r>
            <a:endParaRPr lang="en-US" sz="1400" u="none" strike="noStrike" dirty="0">
              <a:solidFill>
                <a:srgbClr val="000000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B069D076-4A74-2179-018B-97A478E9C8FF}"/>
              </a:ext>
            </a:extLst>
          </p:cNvPr>
          <p:cNvSpPr txBox="1"/>
          <p:nvPr/>
        </p:nvSpPr>
        <p:spPr>
          <a:xfrm>
            <a:off x="9242231" y="3210054"/>
            <a:ext cx="2618742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b="1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324 fatal work-related injuries </a:t>
            </a:r>
            <a:r>
              <a:rPr lang="en-US" sz="1400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recorded nationwide</a:t>
            </a:r>
          </a:p>
        </p:txBody>
      </p:sp>
      <p:sp>
        <p:nvSpPr>
          <p:cNvPr id="23" name="TextBox 3">
            <a:extLst>
              <a:ext uri="{FF2B5EF4-FFF2-40B4-BE49-F238E27FC236}">
                <a16:creationId xmlns:a16="http://schemas.microsoft.com/office/drawing/2014/main" id="{79B5879E-1414-9455-5AC8-F1DC422469DA}"/>
              </a:ext>
            </a:extLst>
          </p:cNvPr>
          <p:cNvSpPr txBox="1"/>
          <p:nvPr/>
        </p:nvSpPr>
        <p:spPr>
          <a:xfrm>
            <a:off x="1722369" y="4312741"/>
            <a:ext cx="8993535" cy="153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000" i="1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  <a:hlinkClick r:id="rId7"/>
              </a:rPr>
              <a:t>Source: Department of Statistics Malaysia, National Occupational Injury and Disease Statistics 2023</a:t>
            </a:r>
            <a:endParaRPr lang="en-US" sz="1000" i="1" u="none" strike="noStrike" dirty="0">
              <a:solidFill>
                <a:srgbClr val="000000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08C6A38-A174-1A65-BC5C-684294355154}"/>
              </a:ext>
            </a:extLst>
          </p:cNvPr>
          <p:cNvCxnSpPr>
            <a:cxnSpLocks/>
          </p:cNvCxnSpPr>
          <p:nvPr/>
        </p:nvCxnSpPr>
        <p:spPr>
          <a:xfrm>
            <a:off x="1696310" y="4735549"/>
            <a:ext cx="10531279" cy="3794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Freeform 3">
            <a:extLst>
              <a:ext uri="{FF2B5EF4-FFF2-40B4-BE49-F238E27FC236}">
                <a16:creationId xmlns:a16="http://schemas.microsoft.com/office/drawing/2014/main" id="{571033F7-1905-332E-99EF-6A62BECAADE4}"/>
              </a:ext>
            </a:extLst>
          </p:cNvPr>
          <p:cNvSpPr/>
          <p:nvPr/>
        </p:nvSpPr>
        <p:spPr>
          <a:xfrm>
            <a:off x="1100626" y="5990907"/>
            <a:ext cx="428202" cy="381270"/>
          </a:xfrm>
          <a:custGeom>
            <a:avLst/>
            <a:gdLst/>
            <a:ahLst/>
            <a:cxnLst/>
            <a:rect l="l" t="t" r="r" b="b"/>
            <a:pathLst>
              <a:path w="698856" h="700129">
                <a:moveTo>
                  <a:pt x="0" y="0"/>
                </a:moveTo>
                <a:lnTo>
                  <a:pt x="698856" y="0"/>
                </a:lnTo>
                <a:lnTo>
                  <a:pt x="698856" y="700129"/>
                </a:lnTo>
                <a:lnTo>
                  <a:pt x="0" y="70012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MY"/>
          </a:p>
        </p:txBody>
      </p:sp>
      <p:sp>
        <p:nvSpPr>
          <p:cNvPr id="50" name="TextBox 3">
            <a:extLst>
              <a:ext uri="{FF2B5EF4-FFF2-40B4-BE49-F238E27FC236}">
                <a16:creationId xmlns:a16="http://schemas.microsoft.com/office/drawing/2014/main" id="{9F08D1C3-1A8A-E440-8EC1-8BFA7E4FC3CA}"/>
              </a:ext>
            </a:extLst>
          </p:cNvPr>
          <p:cNvSpPr txBox="1"/>
          <p:nvPr/>
        </p:nvSpPr>
        <p:spPr>
          <a:xfrm>
            <a:off x="1710077" y="6049195"/>
            <a:ext cx="899353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Key Challenges in Site Safety </a:t>
            </a:r>
            <a:r>
              <a:rPr lang="en-US" sz="2000" b="1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Inspections</a:t>
            </a:r>
            <a:endParaRPr lang="en-US" sz="2000" b="1" u="none" strike="noStrike" dirty="0">
              <a:solidFill>
                <a:srgbClr val="000000"/>
              </a:solidFill>
              <a:latin typeface="Neulis Neue" pitchFamily="50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EE750F6-AEA2-2277-4F66-2734057B34C0}"/>
              </a:ext>
            </a:extLst>
          </p:cNvPr>
          <p:cNvSpPr/>
          <p:nvPr/>
        </p:nvSpPr>
        <p:spPr>
          <a:xfrm>
            <a:off x="1701077" y="6546497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2" name="TextBox 3">
            <a:extLst>
              <a:ext uri="{FF2B5EF4-FFF2-40B4-BE49-F238E27FC236}">
                <a16:creationId xmlns:a16="http://schemas.microsoft.com/office/drawing/2014/main" id="{9E22D833-4FC6-BC99-4FE8-EAD0E92684FC}"/>
              </a:ext>
            </a:extLst>
          </p:cNvPr>
          <p:cNvSpPr txBox="1"/>
          <p:nvPr/>
        </p:nvSpPr>
        <p:spPr>
          <a:xfrm>
            <a:off x="2141911" y="6600327"/>
            <a:ext cx="9234497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Inspections are often </a:t>
            </a:r>
            <a:r>
              <a:rPr lang="en-US" sz="1400" b="1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manual, periodic, and resource-intensive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8EF76808-D59E-4AE9-DB3E-084DE7382409}"/>
              </a:ext>
            </a:extLst>
          </p:cNvPr>
          <p:cNvSpPr/>
          <p:nvPr/>
        </p:nvSpPr>
        <p:spPr>
          <a:xfrm>
            <a:off x="1703194" y="6937796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4" name="TextBox 3">
            <a:extLst>
              <a:ext uri="{FF2B5EF4-FFF2-40B4-BE49-F238E27FC236}">
                <a16:creationId xmlns:a16="http://schemas.microsoft.com/office/drawing/2014/main" id="{77B3D6A0-2F65-04F9-D9FD-FFA2D8F93DD4}"/>
              </a:ext>
            </a:extLst>
          </p:cNvPr>
          <p:cNvSpPr txBox="1"/>
          <p:nvPr/>
        </p:nvSpPr>
        <p:spPr>
          <a:xfrm>
            <a:off x="2144028" y="6991626"/>
            <a:ext cx="9234497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Hazard identification relies heavily on </a:t>
            </a:r>
            <a:r>
              <a:rPr lang="en-US" sz="1400" b="1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human observation and experience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6719594C-4833-E150-6B62-2EA244C06B27}"/>
              </a:ext>
            </a:extLst>
          </p:cNvPr>
          <p:cNvSpPr/>
          <p:nvPr/>
        </p:nvSpPr>
        <p:spPr>
          <a:xfrm>
            <a:off x="1701077" y="7329095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6" name="TextBox 3">
            <a:extLst>
              <a:ext uri="{FF2B5EF4-FFF2-40B4-BE49-F238E27FC236}">
                <a16:creationId xmlns:a16="http://schemas.microsoft.com/office/drawing/2014/main" id="{79768F69-6F42-3107-673C-D3BED4C32A80}"/>
              </a:ext>
            </a:extLst>
          </p:cNvPr>
          <p:cNvSpPr txBox="1"/>
          <p:nvPr/>
        </p:nvSpPr>
        <p:spPr>
          <a:xfrm>
            <a:off x="2141911" y="7382925"/>
            <a:ext cx="9234497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Coverage may be inconsistent across sites and inspection cycles</a:t>
            </a:r>
            <a:endParaRPr lang="en-US" sz="1400" b="1" u="none" strike="noStrike" dirty="0">
              <a:solidFill>
                <a:srgbClr val="000000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52220F6D-E802-8365-8B49-E2E3D3511634}"/>
              </a:ext>
            </a:extLst>
          </p:cNvPr>
          <p:cNvSpPr/>
          <p:nvPr/>
        </p:nvSpPr>
        <p:spPr>
          <a:xfrm>
            <a:off x="1701077" y="7692761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8" name="TextBox 3">
            <a:extLst>
              <a:ext uri="{FF2B5EF4-FFF2-40B4-BE49-F238E27FC236}">
                <a16:creationId xmlns:a16="http://schemas.microsoft.com/office/drawing/2014/main" id="{00B324F9-3CA9-1F68-9038-DDB8868A2FBD}"/>
              </a:ext>
            </a:extLst>
          </p:cNvPr>
          <p:cNvSpPr txBox="1"/>
          <p:nvPr/>
        </p:nvSpPr>
        <p:spPr>
          <a:xfrm>
            <a:off x="2141911" y="7746591"/>
            <a:ext cx="9234497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Findings are not always captured, aggregated, or acted on in real time</a:t>
            </a:r>
            <a:endParaRPr lang="en-US" sz="1400" b="1" u="none" strike="noStrike" dirty="0">
              <a:solidFill>
                <a:srgbClr val="000000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TextBox 3">
            <a:extLst>
              <a:ext uri="{FF2B5EF4-FFF2-40B4-BE49-F238E27FC236}">
                <a16:creationId xmlns:a16="http://schemas.microsoft.com/office/drawing/2014/main" id="{D998214E-D32F-7128-B634-1A8B1B7BE42D}"/>
              </a:ext>
            </a:extLst>
          </p:cNvPr>
          <p:cNvSpPr txBox="1"/>
          <p:nvPr/>
        </p:nvSpPr>
        <p:spPr>
          <a:xfrm>
            <a:off x="2156659" y="8128509"/>
            <a:ext cx="9234497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Historical inspection data is rarely used for </a:t>
            </a:r>
            <a:r>
              <a:rPr lang="en-US" sz="1400" b="1" u="none" strike="noStrike" dirty="0">
                <a:solidFill>
                  <a:srgbClr val="000000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trend analysis or proactive risk prevention</a:t>
            </a:r>
          </a:p>
        </p:txBody>
      </p:sp>
      <p:sp>
        <p:nvSpPr>
          <p:cNvPr id="61" name="TextBox 7">
            <a:extLst>
              <a:ext uri="{FF2B5EF4-FFF2-40B4-BE49-F238E27FC236}">
                <a16:creationId xmlns:a16="http://schemas.microsoft.com/office/drawing/2014/main" id="{7BEBDBFD-54C6-8E13-4019-7EC9781041EF}"/>
              </a:ext>
            </a:extLst>
          </p:cNvPr>
          <p:cNvSpPr txBox="1"/>
          <p:nvPr/>
        </p:nvSpPr>
        <p:spPr>
          <a:xfrm>
            <a:off x="1634540" y="8650617"/>
            <a:ext cx="1059304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b="1" i="1" u="none" strike="noStrike" dirty="0">
                <a:solidFill>
                  <a:srgbClr val="FF6600"/>
                </a:solidFill>
                <a:latin typeface="Montserrat"/>
                <a:ea typeface="Montserrat"/>
                <a:cs typeface="Montserrat"/>
                <a:sym typeface="Montserrat"/>
              </a:rPr>
              <a:t>“Organizations increasingly require faster hazard detection, consistent risk scoring, and actionable corrective insights”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571B201C-8C56-F182-B33E-C5374615B78E}"/>
              </a:ext>
            </a:extLst>
          </p:cNvPr>
          <p:cNvSpPr/>
          <p:nvPr/>
        </p:nvSpPr>
        <p:spPr>
          <a:xfrm>
            <a:off x="1696310" y="8092231"/>
            <a:ext cx="288000" cy="28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3" name="Freeform 11">
            <a:extLst>
              <a:ext uri="{FF2B5EF4-FFF2-40B4-BE49-F238E27FC236}">
                <a16:creationId xmlns:a16="http://schemas.microsoft.com/office/drawing/2014/main" id="{37A7E81B-ED1D-7EC6-E51B-4CC844E560DD}"/>
              </a:ext>
            </a:extLst>
          </p:cNvPr>
          <p:cNvSpPr/>
          <p:nvPr/>
        </p:nvSpPr>
        <p:spPr>
          <a:xfrm>
            <a:off x="15392400" y="850958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658308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D8FC0A-C061-1231-007B-935EF1D84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1">
            <a:extLst>
              <a:ext uri="{FF2B5EF4-FFF2-40B4-BE49-F238E27FC236}">
                <a16:creationId xmlns:a16="http://schemas.microsoft.com/office/drawing/2014/main" id="{91DC50E1-8A21-86A8-ED72-3C5637C76734}"/>
              </a:ext>
            </a:extLst>
          </p:cNvPr>
          <p:cNvSpPr/>
          <p:nvPr/>
        </p:nvSpPr>
        <p:spPr>
          <a:xfrm>
            <a:off x="15392400" y="850958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CA39091F-C321-3D5D-F082-3BE75CD50384}"/>
              </a:ext>
            </a:extLst>
          </p:cNvPr>
          <p:cNvSpPr txBox="1"/>
          <p:nvPr/>
        </p:nvSpPr>
        <p:spPr>
          <a:xfrm>
            <a:off x="1031157" y="1149322"/>
            <a:ext cx="15074081" cy="17543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4800" b="1" spc="-150" dirty="0">
                <a:latin typeface="Neulis Neue Medium"/>
                <a:ea typeface="Neulis Neue Medium"/>
                <a:cs typeface="Neulis Neue Medium"/>
                <a:sym typeface="Neulis Neue Medium"/>
              </a:rPr>
              <a:t>Proposed Solution:</a:t>
            </a:r>
          </a:p>
          <a:p>
            <a:pPr marL="0" lvl="0" indent="0" algn="l">
              <a:spcBef>
                <a:spcPct val="0"/>
              </a:spcBef>
            </a:pPr>
            <a:r>
              <a:rPr lang="en-US" sz="6600" b="1" spc="-150" dirty="0">
                <a:solidFill>
                  <a:srgbClr val="FF66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AI-Assisted Site Safety Inspection</a:t>
            </a:r>
          </a:p>
        </p:txBody>
      </p:sp>
      <p:sp>
        <p:nvSpPr>
          <p:cNvPr id="22" name="AutoShape 2">
            <a:extLst>
              <a:ext uri="{FF2B5EF4-FFF2-40B4-BE49-F238E27FC236}">
                <a16:creationId xmlns:a16="http://schemas.microsoft.com/office/drawing/2014/main" id="{98FC87D9-8FB6-5717-1163-8788A1BCADC4}"/>
              </a:ext>
            </a:extLst>
          </p:cNvPr>
          <p:cNvSpPr/>
          <p:nvPr/>
        </p:nvSpPr>
        <p:spPr>
          <a:xfrm flipH="1" flipV="1">
            <a:off x="2349997" y="4530556"/>
            <a:ext cx="12202" cy="4956344"/>
          </a:xfrm>
          <a:prstGeom prst="line">
            <a:avLst/>
          </a:prstGeom>
          <a:ln w="19050" cap="flat">
            <a:solidFill>
              <a:srgbClr val="2E2E2E"/>
            </a:solidFill>
            <a:prstDash val="solid"/>
            <a:headEnd type="none" w="sm" len="sm"/>
            <a:tailEnd type="none" w="sm" len="sm"/>
          </a:ln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MY"/>
          </a:p>
        </p:txBody>
      </p:sp>
      <p:sp>
        <p:nvSpPr>
          <p:cNvPr id="44" name="TextBox 2">
            <a:extLst>
              <a:ext uri="{FF2B5EF4-FFF2-40B4-BE49-F238E27FC236}">
                <a16:creationId xmlns:a16="http://schemas.microsoft.com/office/drawing/2014/main" id="{19E10F84-C0C6-1242-EFE9-0DE3EA40476B}"/>
              </a:ext>
            </a:extLst>
          </p:cNvPr>
          <p:cNvSpPr txBox="1"/>
          <p:nvPr/>
        </p:nvSpPr>
        <p:spPr>
          <a:xfrm>
            <a:off x="1031157" y="3880111"/>
            <a:ext cx="15074081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2800" b="1" spc="-150" dirty="0">
                <a:solidFill>
                  <a:srgbClr val="00435D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Key Capabilities: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D2F330E-AAFE-EB37-9225-98B693BF746F}"/>
              </a:ext>
            </a:extLst>
          </p:cNvPr>
          <p:cNvSpPr/>
          <p:nvPr/>
        </p:nvSpPr>
        <p:spPr>
          <a:xfrm>
            <a:off x="2121441" y="4812835"/>
            <a:ext cx="457111" cy="467700"/>
          </a:xfrm>
          <a:prstGeom prst="ellipse">
            <a:avLst/>
          </a:prstGeom>
          <a:solidFill>
            <a:srgbClr val="0087A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4E4DB3A0-2F28-C069-C58B-08688E5B70F5}"/>
              </a:ext>
            </a:extLst>
          </p:cNvPr>
          <p:cNvSpPr/>
          <p:nvPr/>
        </p:nvSpPr>
        <p:spPr>
          <a:xfrm>
            <a:off x="2121440" y="5464867"/>
            <a:ext cx="457111" cy="467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6ADE1CC4-8426-2647-2C44-EF7F570333D5}"/>
              </a:ext>
            </a:extLst>
          </p:cNvPr>
          <p:cNvSpPr/>
          <p:nvPr/>
        </p:nvSpPr>
        <p:spPr>
          <a:xfrm>
            <a:off x="2121439" y="6116899"/>
            <a:ext cx="457111" cy="467700"/>
          </a:xfrm>
          <a:prstGeom prst="ellipse">
            <a:avLst/>
          </a:prstGeom>
          <a:solidFill>
            <a:srgbClr val="004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D6A7C35E-422C-6767-6CC8-AF82D7AB37DA}"/>
              </a:ext>
            </a:extLst>
          </p:cNvPr>
          <p:cNvSpPr/>
          <p:nvPr/>
        </p:nvSpPr>
        <p:spPr>
          <a:xfrm>
            <a:off x="2121439" y="6768931"/>
            <a:ext cx="457111" cy="467700"/>
          </a:xfrm>
          <a:prstGeom prst="ellipse">
            <a:avLst/>
          </a:prstGeom>
          <a:solidFill>
            <a:srgbClr val="0087A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4A60810D-8B0D-E55A-58EE-3D4070BC7448}"/>
              </a:ext>
            </a:extLst>
          </p:cNvPr>
          <p:cNvSpPr/>
          <p:nvPr/>
        </p:nvSpPr>
        <p:spPr>
          <a:xfrm>
            <a:off x="2121439" y="7440235"/>
            <a:ext cx="457111" cy="467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AC063CFD-C666-776D-7DA9-762C60D6F18B}"/>
              </a:ext>
            </a:extLst>
          </p:cNvPr>
          <p:cNvSpPr/>
          <p:nvPr/>
        </p:nvSpPr>
        <p:spPr>
          <a:xfrm>
            <a:off x="2121439" y="8111539"/>
            <a:ext cx="457111" cy="467700"/>
          </a:xfrm>
          <a:prstGeom prst="ellipse">
            <a:avLst/>
          </a:prstGeom>
          <a:solidFill>
            <a:srgbClr val="00435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6" name="TextBox 3">
            <a:extLst>
              <a:ext uri="{FF2B5EF4-FFF2-40B4-BE49-F238E27FC236}">
                <a16:creationId xmlns:a16="http://schemas.microsoft.com/office/drawing/2014/main" id="{C9F04A16-6794-505B-79EA-0A76D434A18F}"/>
              </a:ext>
            </a:extLst>
          </p:cNvPr>
          <p:cNvSpPr txBox="1"/>
          <p:nvPr/>
        </p:nvSpPr>
        <p:spPr>
          <a:xfrm>
            <a:off x="2807110" y="4912620"/>
            <a:ext cx="899353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Upload</a:t>
            </a: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 site inspection images from multiple site’s spots</a:t>
            </a:r>
          </a:p>
        </p:txBody>
      </p:sp>
      <p:sp>
        <p:nvSpPr>
          <p:cNvPr id="67" name="TextBox 3">
            <a:extLst>
              <a:ext uri="{FF2B5EF4-FFF2-40B4-BE49-F238E27FC236}">
                <a16:creationId xmlns:a16="http://schemas.microsoft.com/office/drawing/2014/main" id="{DBCB4D7E-5A9F-491E-9FDD-8F876E11497D}"/>
              </a:ext>
            </a:extLst>
          </p:cNvPr>
          <p:cNvSpPr txBox="1"/>
          <p:nvPr/>
        </p:nvSpPr>
        <p:spPr>
          <a:xfrm>
            <a:off x="2819400" y="5544828"/>
            <a:ext cx="899353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Automatically </a:t>
            </a:r>
            <a:r>
              <a:rPr lang="en-US" sz="20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screen images </a:t>
            </a: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for potential safety hazards</a:t>
            </a:r>
          </a:p>
        </p:txBody>
      </p:sp>
      <p:sp>
        <p:nvSpPr>
          <p:cNvPr id="68" name="TextBox 3">
            <a:extLst>
              <a:ext uri="{FF2B5EF4-FFF2-40B4-BE49-F238E27FC236}">
                <a16:creationId xmlns:a16="http://schemas.microsoft.com/office/drawing/2014/main" id="{158032C4-3C91-7BAC-3BAC-3D57940C6D72}"/>
              </a:ext>
            </a:extLst>
          </p:cNvPr>
          <p:cNvSpPr txBox="1"/>
          <p:nvPr/>
        </p:nvSpPr>
        <p:spPr>
          <a:xfrm>
            <a:off x="2807108" y="6196860"/>
            <a:ext cx="899353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Identify and classify </a:t>
            </a: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multiple hazard types per image</a:t>
            </a:r>
          </a:p>
        </p:txBody>
      </p:sp>
      <p:sp>
        <p:nvSpPr>
          <p:cNvPr id="69" name="TextBox 3">
            <a:extLst>
              <a:ext uri="{FF2B5EF4-FFF2-40B4-BE49-F238E27FC236}">
                <a16:creationId xmlns:a16="http://schemas.microsoft.com/office/drawing/2014/main" id="{DCBEFBCA-5A0F-7D44-1AC0-80B789700CBA}"/>
              </a:ext>
            </a:extLst>
          </p:cNvPr>
          <p:cNvSpPr txBox="1"/>
          <p:nvPr/>
        </p:nvSpPr>
        <p:spPr>
          <a:xfrm>
            <a:off x="2807107" y="6848892"/>
            <a:ext cx="899353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Generate standardized </a:t>
            </a:r>
            <a:r>
              <a:rPr lang="en-US" sz="20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risk scores</a:t>
            </a: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 and explanations</a:t>
            </a:r>
          </a:p>
        </p:txBody>
      </p:sp>
      <p:sp>
        <p:nvSpPr>
          <p:cNvPr id="70" name="TextBox 3">
            <a:extLst>
              <a:ext uri="{FF2B5EF4-FFF2-40B4-BE49-F238E27FC236}">
                <a16:creationId xmlns:a16="http://schemas.microsoft.com/office/drawing/2014/main" id="{AEDD12B2-CD39-3BE8-D7DF-E4B21365C2F2}"/>
              </a:ext>
            </a:extLst>
          </p:cNvPr>
          <p:cNvSpPr txBox="1"/>
          <p:nvPr/>
        </p:nvSpPr>
        <p:spPr>
          <a:xfrm>
            <a:off x="2799735" y="7520196"/>
            <a:ext cx="899353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Recommend actionable </a:t>
            </a:r>
            <a:r>
              <a:rPr lang="en-US" sz="20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corrective measures</a:t>
            </a:r>
          </a:p>
        </p:txBody>
      </p:sp>
      <p:sp>
        <p:nvSpPr>
          <p:cNvPr id="71" name="TextBox 3">
            <a:extLst>
              <a:ext uri="{FF2B5EF4-FFF2-40B4-BE49-F238E27FC236}">
                <a16:creationId xmlns:a16="http://schemas.microsoft.com/office/drawing/2014/main" id="{8DE2148E-7A2B-A9D8-238A-483EC0929A3D}"/>
              </a:ext>
            </a:extLst>
          </p:cNvPr>
          <p:cNvSpPr txBox="1"/>
          <p:nvPr/>
        </p:nvSpPr>
        <p:spPr>
          <a:xfrm>
            <a:off x="2819400" y="8191500"/>
            <a:ext cx="8993535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Aggregate</a:t>
            </a: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 image-level results into site-level risk insights</a:t>
            </a:r>
          </a:p>
        </p:txBody>
      </p:sp>
      <p:sp>
        <p:nvSpPr>
          <p:cNvPr id="72" name="TextBox 7">
            <a:extLst>
              <a:ext uri="{FF2B5EF4-FFF2-40B4-BE49-F238E27FC236}">
                <a16:creationId xmlns:a16="http://schemas.microsoft.com/office/drawing/2014/main" id="{E3784CFC-886B-638B-548C-DABCA9DBDFE9}"/>
              </a:ext>
            </a:extLst>
          </p:cNvPr>
          <p:cNvSpPr txBox="1"/>
          <p:nvPr/>
        </p:nvSpPr>
        <p:spPr>
          <a:xfrm>
            <a:off x="1031156" y="3057000"/>
            <a:ext cx="15351843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An AI-powered application that assists </a:t>
            </a:r>
            <a:r>
              <a:rPr lang="en-US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site safety inspections </a:t>
            </a:r>
            <a:r>
              <a:rPr lang="en-US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by </a:t>
            </a:r>
            <a:r>
              <a:rPr lang="en-US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analyzing site inspection images</a:t>
            </a:r>
            <a:r>
              <a:rPr lang="en-US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identifying hazards</a:t>
            </a:r>
            <a:r>
              <a:rPr lang="en-US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, and </a:t>
            </a:r>
            <a:r>
              <a:rPr lang="en-US" b="1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generating risk insights </a:t>
            </a:r>
            <a:r>
              <a:rPr lang="en-US" i="1" u="none" strike="noStrike" dirty="0">
                <a:solidFill>
                  <a:srgbClr val="0087A8"/>
                </a:solidFill>
                <a:latin typeface="Montserrat"/>
                <a:ea typeface="Montserrat"/>
                <a:cs typeface="Montserrat"/>
                <a:sym typeface="Montserrat"/>
              </a:rPr>
              <a:t>in near real time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4D421459-9476-7CAE-E00D-7EB86ABB185C}"/>
              </a:ext>
            </a:extLst>
          </p:cNvPr>
          <p:cNvSpPr/>
          <p:nvPr/>
        </p:nvSpPr>
        <p:spPr>
          <a:xfrm>
            <a:off x="2121438" y="8782311"/>
            <a:ext cx="457111" cy="467700"/>
          </a:xfrm>
          <a:prstGeom prst="ellipse">
            <a:avLst/>
          </a:prstGeom>
          <a:solidFill>
            <a:srgbClr val="0087A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4" name="TextBox 3">
            <a:extLst>
              <a:ext uri="{FF2B5EF4-FFF2-40B4-BE49-F238E27FC236}">
                <a16:creationId xmlns:a16="http://schemas.microsoft.com/office/drawing/2014/main" id="{218A4C1E-54A7-6B9A-E1A7-8AD533F37552}"/>
              </a:ext>
            </a:extLst>
          </p:cNvPr>
          <p:cNvSpPr txBox="1"/>
          <p:nvPr/>
        </p:nvSpPr>
        <p:spPr>
          <a:xfrm>
            <a:off x="2819400" y="8886156"/>
            <a:ext cx="11125200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Trigger </a:t>
            </a:r>
            <a:r>
              <a:rPr lang="en-US" sz="2000" b="1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automated alerts </a:t>
            </a: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and generate shareable safety reports for immediate action</a:t>
            </a:r>
          </a:p>
        </p:txBody>
      </p:sp>
    </p:spTree>
    <p:extLst>
      <p:ext uri="{BB962C8B-B14F-4D97-AF65-F5344CB8AC3E}">
        <p14:creationId xmlns:p14="http://schemas.microsoft.com/office/powerpoint/2010/main" val="885546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89C9A5-D426-8829-AF91-A9A65FE5C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>
            <a:extLst>
              <a:ext uri="{FF2B5EF4-FFF2-40B4-BE49-F238E27FC236}">
                <a16:creationId xmlns:a16="http://schemas.microsoft.com/office/drawing/2014/main" id="{D47FF32E-ED25-306B-452A-C611A69A7072}"/>
              </a:ext>
            </a:extLst>
          </p:cNvPr>
          <p:cNvSpPr>
            <a:spLocks/>
          </p:cNvSpPr>
          <p:nvPr/>
        </p:nvSpPr>
        <p:spPr>
          <a:xfrm>
            <a:off x="12559576" y="0"/>
            <a:ext cx="5728423" cy="10287000"/>
          </a:xfrm>
          <a:prstGeom prst="rect">
            <a:avLst/>
          </a:prstGeom>
          <a:solidFill>
            <a:srgbClr val="0087A8"/>
          </a:solidFill>
        </p:spPr>
        <p:txBody>
          <a:bodyPr/>
          <a:lstStyle/>
          <a:p>
            <a:endParaRPr lang="en-MY"/>
          </a:p>
        </p:txBody>
      </p:sp>
      <p:cxnSp>
        <p:nvCxnSpPr>
          <p:cNvPr id="112" name="Connector: Curved 111">
            <a:extLst>
              <a:ext uri="{FF2B5EF4-FFF2-40B4-BE49-F238E27FC236}">
                <a16:creationId xmlns:a16="http://schemas.microsoft.com/office/drawing/2014/main" id="{4245EBD4-861F-D906-71EC-48F9C26AFCF9}"/>
              </a:ext>
            </a:extLst>
          </p:cNvPr>
          <p:cNvCxnSpPr>
            <a:cxnSpLocks/>
          </p:cNvCxnSpPr>
          <p:nvPr/>
        </p:nvCxnSpPr>
        <p:spPr>
          <a:xfrm rot="16200000" flipH="1">
            <a:off x="13253903" y="6933408"/>
            <a:ext cx="942353" cy="306670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5A59D8A6-347D-FD7D-0247-596BF915C745}"/>
              </a:ext>
            </a:extLst>
          </p:cNvPr>
          <p:cNvCxnSpPr>
            <a:cxnSpLocks/>
          </p:cNvCxnSpPr>
          <p:nvPr/>
        </p:nvCxnSpPr>
        <p:spPr>
          <a:xfrm rot="5400000">
            <a:off x="13320547" y="5896383"/>
            <a:ext cx="799471" cy="483554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3" name="Connector: Curved 72">
            <a:extLst>
              <a:ext uri="{FF2B5EF4-FFF2-40B4-BE49-F238E27FC236}">
                <a16:creationId xmlns:a16="http://schemas.microsoft.com/office/drawing/2014/main" id="{29B6B052-7AF9-6E59-9B71-BC0322829C73}"/>
              </a:ext>
            </a:extLst>
          </p:cNvPr>
          <p:cNvCxnSpPr>
            <a:cxnSpLocks/>
          </p:cNvCxnSpPr>
          <p:nvPr/>
        </p:nvCxnSpPr>
        <p:spPr>
          <a:xfrm>
            <a:off x="13244699" y="4888866"/>
            <a:ext cx="844194" cy="637972"/>
          </a:xfrm>
          <a:prstGeom prst="curvedConnector3">
            <a:avLst>
              <a:gd name="adj1" fmla="val 39629"/>
            </a:avLst>
          </a:prstGeom>
          <a:ln w="1905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8" name="Connector: Curved 57">
            <a:extLst>
              <a:ext uri="{FF2B5EF4-FFF2-40B4-BE49-F238E27FC236}">
                <a16:creationId xmlns:a16="http://schemas.microsoft.com/office/drawing/2014/main" id="{44D85945-953C-7C8E-2AF8-C97C6B42C2E1}"/>
              </a:ext>
            </a:extLst>
          </p:cNvPr>
          <p:cNvCxnSpPr>
            <a:cxnSpLocks/>
          </p:cNvCxnSpPr>
          <p:nvPr/>
        </p:nvCxnSpPr>
        <p:spPr>
          <a:xfrm flipV="1">
            <a:off x="13218696" y="3929449"/>
            <a:ext cx="938394" cy="718184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AB849484-1F6A-3FF1-4789-6ECEFD9DF1CE}"/>
              </a:ext>
            </a:extLst>
          </p:cNvPr>
          <p:cNvCxnSpPr>
            <a:cxnSpLocks/>
          </p:cNvCxnSpPr>
          <p:nvPr/>
        </p:nvCxnSpPr>
        <p:spPr>
          <a:xfrm>
            <a:off x="13374251" y="3108010"/>
            <a:ext cx="816591" cy="741879"/>
          </a:xfrm>
          <a:prstGeom prst="curvedConnector3">
            <a:avLst>
              <a:gd name="adj1" fmla="val 50000"/>
            </a:avLst>
          </a:prstGeom>
          <a:ln w="1905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AutoShape 10">
            <a:extLst>
              <a:ext uri="{FF2B5EF4-FFF2-40B4-BE49-F238E27FC236}">
                <a16:creationId xmlns:a16="http://schemas.microsoft.com/office/drawing/2014/main" id="{2EF39818-4AD3-C78A-C3B5-E479056284C3}"/>
              </a:ext>
            </a:extLst>
          </p:cNvPr>
          <p:cNvSpPr/>
          <p:nvPr/>
        </p:nvSpPr>
        <p:spPr>
          <a:xfrm>
            <a:off x="17373600" y="9791700"/>
            <a:ext cx="555821" cy="0"/>
          </a:xfrm>
          <a:prstGeom prst="line">
            <a:avLst/>
          </a:prstGeom>
          <a:ln w="190500" cap="flat">
            <a:solidFill>
              <a:srgbClr val="FF66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4C49575D-D713-1BAD-9ED5-3A680DA635EC}"/>
              </a:ext>
            </a:extLst>
          </p:cNvPr>
          <p:cNvSpPr txBox="1"/>
          <p:nvPr/>
        </p:nvSpPr>
        <p:spPr>
          <a:xfrm>
            <a:off x="996702" y="595478"/>
            <a:ext cx="8500777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6000" b="1" spc="-150" dirty="0">
                <a:solidFill>
                  <a:srgbClr val="0087A8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Solution Architecture &amp; Data Flow</a:t>
            </a:r>
          </a:p>
        </p:txBody>
      </p:sp>
      <p:sp>
        <p:nvSpPr>
          <p:cNvPr id="14" name="TextBox 6">
            <a:extLst>
              <a:ext uri="{FF2B5EF4-FFF2-40B4-BE49-F238E27FC236}">
                <a16:creationId xmlns:a16="http://schemas.microsoft.com/office/drawing/2014/main" id="{2A6C234D-5034-FCE9-B0B5-311BBA1DDD07}"/>
              </a:ext>
            </a:extLst>
          </p:cNvPr>
          <p:cNvSpPr txBox="1"/>
          <p:nvPr/>
        </p:nvSpPr>
        <p:spPr>
          <a:xfrm>
            <a:off x="1001729" y="3199712"/>
            <a:ext cx="742660" cy="540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52"/>
              </a:lnSpc>
              <a:spcBef>
                <a:spcPct val="0"/>
              </a:spcBef>
            </a:pPr>
            <a:r>
              <a:rPr lang="en-US" sz="2800" b="1" u="none" strike="noStrike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1.</a:t>
            </a:r>
          </a:p>
        </p:txBody>
      </p:sp>
      <p:sp>
        <p:nvSpPr>
          <p:cNvPr id="16" name="TextBox 10">
            <a:extLst>
              <a:ext uri="{FF2B5EF4-FFF2-40B4-BE49-F238E27FC236}">
                <a16:creationId xmlns:a16="http://schemas.microsoft.com/office/drawing/2014/main" id="{BFC8BA9C-EDCB-9823-BC9F-6F7A58493E9E}"/>
              </a:ext>
            </a:extLst>
          </p:cNvPr>
          <p:cNvSpPr txBox="1"/>
          <p:nvPr/>
        </p:nvSpPr>
        <p:spPr>
          <a:xfrm>
            <a:off x="1525482" y="3279272"/>
            <a:ext cx="1408258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latin typeface="Neulis Neue"/>
              </a:rPr>
              <a:t>Image ingestion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FC6F5A72-ABBA-5AE1-FE59-BF7AFF9978FE}"/>
              </a:ext>
            </a:extLst>
          </p:cNvPr>
          <p:cNvSpPr txBox="1"/>
          <p:nvPr/>
        </p:nvSpPr>
        <p:spPr>
          <a:xfrm>
            <a:off x="1525481" y="3702386"/>
            <a:ext cx="10510343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Safety inspection images from different site spots are uploaded through a </a:t>
            </a:r>
            <a:r>
              <a:rPr lang="en-US" sz="1400" u="none" strike="noStrike" dirty="0" err="1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Streamlit</a:t>
            </a: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 application and stored in an internal Snowflake stage</a:t>
            </a:r>
          </a:p>
        </p:txBody>
      </p:sp>
      <p:sp>
        <p:nvSpPr>
          <p:cNvPr id="21" name="TextBox 6">
            <a:extLst>
              <a:ext uri="{FF2B5EF4-FFF2-40B4-BE49-F238E27FC236}">
                <a16:creationId xmlns:a16="http://schemas.microsoft.com/office/drawing/2014/main" id="{E4DBB3F4-555D-6501-14B7-EAD07FE29A72}"/>
              </a:ext>
            </a:extLst>
          </p:cNvPr>
          <p:cNvSpPr txBox="1"/>
          <p:nvPr/>
        </p:nvSpPr>
        <p:spPr>
          <a:xfrm>
            <a:off x="996813" y="4105005"/>
            <a:ext cx="742660" cy="540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52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</a:t>
            </a:r>
            <a:r>
              <a:rPr lang="en-US" sz="2800" b="1" u="none" strike="noStrike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</a:t>
            </a:r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ACDBCFEC-45AF-38D2-2CE1-1D8EE20191E8}"/>
              </a:ext>
            </a:extLst>
          </p:cNvPr>
          <p:cNvSpPr txBox="1"/>
          <p:nvPr/>
        </p:nvSpPr>
        <p:spPr>
          <a:xfrm>
            <a:off x="1520566" y="4184565"/>
            <a:ext cx="1408258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latin typeface="Neulis Neue"/>
              </a:rPr>
              <a:t>AI-based pre-screening (AI_FILTER)</a:t>
            </a:r>
          </a:p>
        </p:txBody>
      </p:sp>
      <p:sp>
        <p:nvSpPr>
          <p:cNvPr id="23" name="TextBox 3">
            <a:extLst>
              <a:ext uri="{FF2B5EF4-FFF2-40B4-BE49-F238E27FC236}">
                <a16:creationId xmlns:a16="http://schemas.microsoft.com/office/drawing/2014/main" id="{1F299C0C-1E59-68D7-71EF-7A434F3D40AF}"/>
              </a:ext>
            </a:extLst>
          </p:cNvPr>
          <p:cNvSpPr txBox="1"/>
          <p:nvPr/>
        </p:nvSpPr>
        <p:spPr>
          <a:xfrm>
            <a:off x="1520566" y="4607679"/>
            <a:ext cx="1051560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Images are automatically screened to identify whether potential safety hazards exist, filtering out non-actionable images early to reduce unnecessary AI processing</a:t>
            </a:r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4CCBF386-7EF0-2357-F587-BDD7406998D1}"/>
              </a:ext>
            </a:extLst>
          </p:cNvPr>
          <p:cNvSpPr txBox="1"/>
          <p:nvPr/>
        </p:nvSpPr>
        <p:spPr>
          <a:xfrm>
            <a:off x="996702" y="5006879"/>
            <a:ext cx="742660" cy="540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52"/>
              </a:lnSpc>
              <a:spcBef>
                <a:spcPct val="0"/>
              </a:spcBef>
            </a:pPr>
            <a:r>
              <a:rPr lang="en-US" sz="2800" b="1" u="none" strike="noStrike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3.</a:t>
            </a: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0EB185CD-56D0-0D84-47E7-6041549B97F8}"/>
              </a:ext>
            </a:extLst>
          </p:cNvPr>
          <p:cNvSpPr txBox="1"/>
          <p:nvPr/>
        </p:nvSpPr>
        <p:spPr>
          <a:xfrm>
            <a:off x="1520455" y="5086439"/>
            <a:ext cx="1408258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latin typeface="Neulis Neue"/>
              </a:rPr>
              <a:t>Hazard analysis &amp; classification (AI_CLASSIFY)</a:t>
            </a:r>
          </a:p>
        </p:txBody>
      </p:sp>
      <p:sp>
        <p:nvSpPr>
          <p:cNvPr id="26" name="TextBox 3">
            <a:extLst>
              <a:ext uri="{FF2B5EF4-FFF2-40B4-BE49-F238E27FC236}">
                <a16:creationId xmlns:a16="http://schemas.microsoft.com/office/drawing/2014/main" id="{64A39026-C7EA-AE22-E115-B2DAAAD84544}"/>
              </a:ext>
            </a:extLst>
          </p:cNvPr>
          <p:cNvSpPr txBox="1"/>
          <p:nvPr/>
        </p:nvSpPr>
        <p:spPr>
          <a:xfrm>
            <a:off x="1520455" y="5509553"/>
            <a:ext cx="10515600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Actionable images are analyzed to detect and classify multiple hazard categories (e.g. fall risk, PPE issues, fire hazards)</a:t>
            </a:r>
          </a:p>
        </p:txBody>
      </p:sp>
      <p:sp>
        <p:nvSpPr>
          <p:cNvPr id="27" name="TextBox 6">
            <a:extLst>
              <a:ext uri="{FF2B5EF4-FFF2-40B4-BE49-F238E27FC236}">
                <a16:creationId xmlns:a16="http://schemas.microsoft.com/office/drawing/2014/main" id="{86AB10D7-FEF4-471F-9E02-EAF01217A715}"/>
              </a:ext>
            </a:extLst>
          </p:cNvPr>
          <p:cNvSpPr txBox="1"/>
          <p:nvPr/>
        </p:nvSpPr>
        <p:spPr>
          <a:xfrm>
            <a:off x="996743" y="5716224"/>
            <a:ext cx="742660" cy="540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52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4</a:t>
            </a:r>
            <a:r>
              <a:rPr lang="en-US" sz="2800" b="1" u="none" strike="noStrike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</a:t>
            </a: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A03667A8-03C8-7CA4-C21C-2F9CD9D4FF07}"/>
              </a:ext>
            </a:extLst>
          </p:cNvPr>
          <p:cNvSpPr txBox="1"/>
          <p:nvPr/>
        </p:nvSpPr>
        <p:spPr>
          <a:xfrm>
            <a:off x="1520496" y="5795784"/>
            <a:ext cx="1408258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latin typeface="Neulis Neue"/>
              </a:rPr>
              <a:t>Risk assessment &amp; explanation (AI_COMPLETE)</a:t>
            </a:r>
          </a:p>
        </p:txBody>
      </p:sp>
      <p:sp>
        <p:nvSpPr>
          <p:cNvPr id="29" name="TextBox 3">
            <a:extLst>
              <a:ext uri="{FF2B5EF4-FFF2-40B4-BE49-F238E27FC236}">
                <a16:creationId xmlns:a16="http://schemas.microsoft.com/office/drawing/2014/main" id="{E3F6EEC8-21F4-CA56-0D8F-EDD3C763B32C}"/>
              </a:ext>
            </a:extLst>
          </p:cNvPr>
          <p:cNvSpPr txBox="1"/>
          <p:nvPr/>
        </p:nvSpPr>
        <p:spPr>
          <a:xfrm>
            <a:off x="1520496" y="6218898"/>
            <a:ext cx="10515600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The system generates standardized risk scores and concise explanations based on visible site conditions</a:t>
            </a:r>
          </a:p>
        </p:txBody>
      </p:sp>
      <p:sp>
        <p:nvSpPr>
          <p:cNvPr id="30" name="TextBox 6">
            <a:extLst>
              <a:ext uri="{FF2B5EF4-FFF2-40B4-BE49-F238E27FC236}">
                <a16:creationId xmlns:a16="http://schemas.microsoft.com/office/drawing/2014/main" id="{A04D3880-82B8-CA0B-E30E-99BDC77B650E}"/>
              </a:ext>
            </a:extLst>
          </p:cNvPr>
          <p:cNvSpPr txBox="1"/>
          <p:nvPr/>
        </p:nvSpPr>
        <p:spPr>
          <a:xfrm>
            <a:off x="996743" y="6417379"/>
            <a:ext cx="742660" cy="540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52"/>
              </a:lnSpc>
              <a:spcBef>
                <a:spcPct val="0"/>
              </a:spcBef>
            </a:pPr>
            <a:r>
              <a:rPr lang="en-US" sz="2800" b="1" u="none" strike="noStrike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5.</a:t>
            </a:r>
          </a:p>
        </p:txBody>
      </p:sp>
      <p:sp>
        <p:nvSpPr>
          <p:cNvPr id="31" name="TextBox 10">
            <a:extLst>
              <a:ext uri="{FF2B5EF4-FFF2-40B4-BE49-F238E27FC236}">
                <a16:creationId xmlns:a16="http://schemas.microsoft.com/office/drawing/2014/main" id="{11961219-75E0-C63D-0039-A1171804E4F0}"/>
              </a:ext>
            </a:extLst>
          </p:cNvPr>
          <p:cNvSpPr txBox="1"/>
          <p:nvPr/>
        </p:nvSpPr>
        <p:spPr>
          <a:xfrm>
            <a:off x="1520496" y="6496939"/>
            <a:ext cx="1408258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latin typeface="Neulis Neue"/>
              </a:rPr>
              <a:t>Corrective action generation (AI_COMPLETE)</a:t>
            </a:r>
          </a:p>
        </p:txBody>
      </p:sp>
      <p:sp>
        <p:nvSpPr>
          <p:cNvPr id="32" name="TextBox 3">
            <a:extLst>
              <a:ext uri="{FF2B5EF4-FFF2-40B4-BE49-F238E27FC236}">
                <a16:creationId xmlns:a16="http://schemas.microsoft.com/office/drawing/2014/main" id="{DC747E51-A1EE-14BD-9785-DE3C8394295A}"/>
              </a:ext>
            </a:extLst>
          </p:cNvPr>
          <p:cNvSpPr txBox="1"/>
          <p:nvPr/>
        </p:nvSpPr>
        <p:spPr>
          <a:xfrm>
            <a:off x="1520496" y="6920053"/>
            <a:ext cx="10515600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Actionable recommendations are produced for each identified hazard</a:t>
            </a:r>
          </a:p>
        </p:txBody>
      </p:sp>
      <p:sp>
        <p:nvSpPr>
          <p:cNvPr id="33" name="TextBox 6">
            <a:extLst>
              <a:ext uri="{FF2B5EF4-FFF2-40B4-BE49-F238E27FC236}">
                <a16:creationId xmlns:a16="http://schemas.microsoft.com/office/drawing/2014/main" id="{EAD46EB9-376D-F49C-DC80-39D3262E3DE8}"/>
              </a:ext>
            </a:extLst>
          </p:cNvPr>
          <p:cNvSpPr txBox="1"/>
          <p:nvPr/>
        </p:nvSpPr>
        <p:spPr>
          <a:xfrm>
            <a:off x="996743" y="7112145"/>
            <a:ext cx="742660" cy="540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52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6</a:t>
            </a:r>
            <a:r>
              <a:rPr lang="en-US" sz="2800" b="1" u="none" strike="noStrike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</a:t>
            </a:r>
          </a:p>
        </p:txBody>
      </p:sp>
      <p:sp>
        <p:nvSpPr>
          <p:cNvPr id="34" name="TextBox 10">
            <a:extLst>
              <a:ext uri="{FF2B5EF4-FFF2-40B4-BE49-F238E27FC236}">
                <a16:creationId xmlns:a16="http://schemas.microsoft.com/office/drawing/2014/main" id="{CA5CA3EA-F4E5-E008-AA14-F4B16060783C}"/>
              </a:ext>
            </a:extLst>
          </p:cNvPr>
          <p:cNvSpPr txBox="1"/>
          <p:nvPr/>
        </p:nvSpPr>
        <p:spPr>
          <a:xfrm>
            <a:off x="1520496" y="7191705"/>
            <a:ext cx="1408258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latin typeface="Neulis Neue"/>
              </a:rPr>
              <a:t>Site-level aggregation &amp; insights</a:t>
            </a:r>
          </a:p>
        </p:txBody>
      </p:sp>
      <p:sp>
        <p:nvSpPr>
          <p:cNvPr id="35" name="TextBox 3">
            <a:extLst>
              <a:ext uri="{FF2B5EF4-FFF2-40B4-BE49-F238E27FC236}">
                <a16:creationId xmlns:a16="http://schemas.microsoft.com/office/drawing/2014/main" id="{A3DF43E3-76E5-9180-DD6C-A7AD3DA125C4}"/>
              </a:ext>
            </a:extLst>
          </p:cNvPr>
          <p:cNvSpPr txBox="1"/>
          <p:nvPr/>
        </p:nvSpPr>
        <p:spPr>
          <a:xfrm>
            <a:off x="1520496" y="7614819"/>
            <a:ext cx="10515600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Image-level results are aggregated to compute overall site risk, recurring hazards, and prioritized corrective actions</a:t>
            </a:r>
          </a:p>
        </p:txBody>
      </p:sp>
      <p:sp>
        <p:nvSpPr>
          <p:cNvPr id="36" name="TextBox 6">
            <a:extLst>
              <a:ext uri="{FF2B5EF4-FFF2-40B4-BE49-F238E27FC236}">
                <a16:creationId xmlns:a16="http://schemas.microsoft.com/office/drawing/2014/main" id="{C4AD0E8C-C2A4-476F-90CE-4DB84FE63548}"/>
              </a:ext>
            </a:extLst>
          </p:cNvPr>
          <p:cNvSpPr txBox="1"/>
          <p:nvPr/>
        </p:nvSpPr>
        <p:spPr>
          <a:xfrm>
            <a:off x="996743" y="7799537"/>
            <a:ext cx="742660" cy="540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52"/>
              </a:lnSpc>
              <a:spcBef>
                <a:spcPct val="0"/>
              </a:spcBef>
            </a:pPr>
            <a:r>
              <a:rPr lang="en-US" sz="2800" b="1" u="none" strike="noStrike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7.</a:t>
            </a:r>
          </a:p>
        </p:txBody>
      </p:sp>
      <p:sp>
        <p:nvSpPr>
          <p:cNvPr id="37" name="TextBox 10">
            <a:extLst>
              <a:ext uri="{FF2B5EF4-FFF2-40B4-BE49-F238E27FC236}">
                <a16:creationId xmlns:a16="http://schemas.microsoft.com/office/drawing/2014/main" id="{777CA949-5E33-AD22-EBCB-0AB5BB2E2445}"/>
              </a:ext>
            </a:extLst>
          </p:cNvPr>
          <p:cNvSpPr txBox="1"/>
          <p:nvPr/>
        </p:nvSpPr>
        <p:spPr>
          <a:xfrm>
            <a:off x="1520496" y="7879097"/>
            <a:ext cx="1408258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latin typeface="Neulis Neue"/>
              </a:rPr>
              <a:t>Historical risk tracking &amp; trend analysis</a:t>
            </a:r>
          </a:p>
        </p:txBody>
      </p:sp>
      <p:sp>
        <p:nvSpPr>
          <p:cNvPr id="38" name="TextBox 3">
            <a:extLst>
              <a:ext uri="{FF2B5EF4-FFF2-40B4-BE49-F238E27FC236}">
                <a16:creationId xmlns:a16="http://schemas.microsoft.com/office/drawing/2014/main" id="{84468BFA-7B2F-4D56-C2BC-ADB5F51C4356}"/>
              </a:ext>
            </a:extLst>
          </p:cNvPr>
          <p:cNvSpPr txBox="1"/>
          <p:nvPr/>
        </p:nvSpPr>
        <p:spPr>
          <a:xfrm>
            <a:off x="1520496" y="8302211"/>
            <a:ext cx="10515600" cy="2154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Site risk scores and hazard frequencies are persisted to build a historical risk profile and track trends across inspections</a:t>
            </a:r>
          </a:p>
        </p:txBody>
      </p:sp>
      <p:sp>
        <p:nvSpPr>
          <p:cNvPr id="39" name="TextBox 6">
            <a:extLst>
              <a:ext uri="{FF2B5EF4-FFF2-40B4-BE49-F238E27FC236}">
                <a16:creationId xmlns:a16="http://schemas.microsoft.com/office/drawing/2014/main" id="{CAA0B3D7-043E-F44D-923C-902D35AACF70}"/>
              </a:ext>
            </a:extLst>
          </p:cNvPr>
          <p:cNvSpPr txBox="1"/>
          <p:nvPr/>
        </p:nvSpPr>
        <p:spPr>
          <a:xfrm>
            <a:off x="996702" y="8495298"/>
            <a:ext cx="742660" cy="540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652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8</a:t>
            </a:r>
            <a:r>
              <a:rPr lang="en-US" sz="2800" b="1" u="none" strike="noStrike" dirty="0">
                <a:solidFill>
                  <a:srgbClr val="FF66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</a:t>
            </a:r>
          </a:p>
        </p:txBody>
      </p:sp>
      <p:sp>
        <p:nvSpPr>
          <p:cNvPr id="40" name="TextBox 10">
            <a:extLst>
              <a:ext uri="{FF2B5EF4-FFF2-40B4-BE49-F238E27FC236}">
                <a16:creationId xmlns:a16="http://schemas.microsoft.com/office/drawing/2014/main" id="{B5429834-3E2C-1624-192B-AA242BF2ACEB}"/>
              </a:ext>
            </a:extLst>
          </p:cNvPr>
          <p:cNvSpPr txBox="1"/>
          <p:nvPr/>
        </p:nvSpPr>
        <p:spPr>
          <a:xfrm>
            <a:off x="1520455" y="8574858"/>
            <a:ext cx="1408258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latin typeface="Neulis Neue"/>
              </a:rPr>
              <a:t>Operational outputs</a:t>
            </a:r>
          </a:p>
        </p:txBody>
      </p:sp>
      <p:sp>
        <p:nvSpPr>
          <p:cNvPr id="41" name="TextBox 3">
            <a:extLst>
              <a:ext uri="{FF2B5EF4-FFF2-40B4-BE49-F238E27FC236}">
                <a16:creationId xmlns:a16="http://schemas.microsoft.com/office/drawing/2014/main" id="{AD49B1D0-11A8-DCE1-A4BD-1017302913EE}"/>
              </a:ext>
            </a:extLst>
          </p:cNvPr>
          <p:cNvSpPr txBox="1"/>
          <p:nvPr/>
        </p:nvSpPr>
        <p:spPr>
          <a:xfrm>
            <a:off x="1520455" y="8997972"/>
            <a:ext cx="1051560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just">
              <a:spcBef>
                <a:spcPct val="0"/>
              </a:spcBef>
            </a:pPr>
            <a:r>
              <a:rPr lang="en-US" sz="14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High-risk sites trigger automated email alerts, while corrective action checklists and inspection reports are generated for sharing and audit purposes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93D1885-A9E5-B81D-2563-A4D40531669A}"/>
              </a:ext>
            </a:extLst>
          </p:cNvPr>
          <p:cNvGrpSpPr/>
          <p:nvPr/>
        </p:nvGrpSpPr>
        <p:grpSpPr>
          <a:xfrm>
            <a:off x="13183753" y="2879449"/>
            <a:ext cx="380999" cy="380999"/>
            <a:chOff x="0" y="0"/>
            <a:chExt cx="812800" cy="812800"/>
          </a:xfrm>
        </p:grpSpPr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2971909F-A987-AE3B-009E-C4AA4D84AA2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6600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/>
            </a:p>
          </p:txBody>
        </p:sp>
        <p:sp>
          <p:nvSpPr>
            <p:cNvPr id="44" name="TextBox 30">
              <a:extLst>
                <a:ext uri="{FF2B5EF4-FFF2-40B4-BE49-F238E27FC236}">
                  <a16:creationId xmlns:a16="http://schemas.microsoft.com/office/drawing/2014/main" id="{B218423C-BFD9-C893-1EF0-61117D735E1B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45" name="TextBox 10">
            <a:extLst>
              <a:ext uri="{FF2B5EF4-FFF2-40B4-BE49-F238E27FC236}">
                <a16:creationId xmlns:a16="http://schemas.microsoft.com/office/drawing/2014/main" id="{10EF4B91-B7F6-D39D-037B-EA39D4580BCA}"/>
              </a:ext>
            </a:extLst>
          </p:cNvPr>
          <p:cNvSpPr txBox="1"/>
          <p:nvPr/>
        </p:nvSpPr>
        <p:spPr>
          <a:xfrm>
            <a:off x="13817033" y="2817548"/>
            <a:ext cx="312420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solidFill>
                  <a:schemeClr val="bg1">
                    <a:lumMod val="95000"/>
                  </a:schemeClr>
                </a:solidFill>
                <a:latin typeface="Neulis Neue"/>
              </a:rPr>
              <a:t>User </a:t>
            </a:r>
            <a:r>
              <a:rPr lang="en-US" b="1" spc="-14" dirty="0">
                <a:solidFill>
                  <a:schemeClr val="bg1">
                    <a:lumMod val="95000"/>
                  </a:schemeClr>
                </a:solidFill>
                <a:latin typeface="Neulis Neue"/>
                <a:sym typeface="Wingdings" panose="05000000000000000000" pitchFamily="2" charset="2"/>
              </a:rPr>
              <a:t> image upload</a:t>
            </a:r>
            <a:endParaRPr lang="en-US" b="1" spc="-14" dirty="0">
              <a:solidFill>
                <a:schemeClr val="bg1">
                  <a:lumMod val="95000"/>
                </a:schemeClr>
              </a:solidFill>
              <a:latin typeface="Neulis Neue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6ADE85F-BC39-CC38-4A8A-0927676BEE98}"/>
              </a:ext>
            </a:extLst>
          </p:cNvPr>
          <p:cNvGrpSpPr/>
          <p:nvPr/>
        </p:nvGrpSpPr>
        <p:grpSpPr>
          <a:xfrm>
            <a:off x="14069512" y="3722539"/>
            <a:ext cx="380999" cy="380999"/>
            <a:chOff x="0" y="0"/>
            <a:chExt cx="812800" cy="812800"/>
          </a:xfrm>
        </p:grpSpPr>
        <p:sp>
          <p:nvSpPr>
            <p:cNvPr id="49" name="Freeform 29">
              <a:extLst>
                <a:ext uri="{FF2B5EF4-FFF2-40B4-BE49-F238E27FC236}">
                  <a16:creationId xmlns:a16="http://schemas.microsoft.com/office/drawing/2014/main" id="{BBAF2075-4D1D-0CA7-1A05-70CA0E360FB2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6600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/>
            </a:p>
          </p:txBody>
        </p:sp>
        <p:sp>
          <p:nvSpPr>
            <p:cNvPr id="50" name="TextBox 30">
              <a:extLst>
                <a:ext uri="{FF2B5EF4-FFF2-40B4-BE49-F238E27FC236}">
                  <a16:creationId xmlns:a16="http://schemas.microsoft.com/office/drawing/2014/main" id="{D5EA65E6-DD48-37C8-041B-CEC2F6E8170C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3" name="TextBox 10">
            <a:extLst>
              <a:ext uri="{FF2B5EF4-FFF2-40B4-BE49-F238E27FC236}">
                <a16:creationId xmlns:a16="http://schemas.microsoft.com/office/drawing/2014/main" id="{0A832A99-7DAA-2B37-056C-A9BBB3D11C4F}"/>
              </a:ext>
            </a:extLst>
          </p:cNvPr>
          <p:cNvSpPr txBox="1"/>
          <p:nvPr/>
        </p:nvSpPr>
        <p:spPr>
          <a:xfrm>
            <a:off x="14582351" y="3691425"/>
            <a:ext cx="312420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solidFill>
                  <a:schemeClr val="bg1">
                    <a:lumMod val="95000"/>
                  </a:schemeClr>
                </a:solidFill>
                <a:latin typeface="Neulis Neue"/>
              </a:rPr>
              <a:t>Snowflake internal stage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F59AAC5-D2A8-CE71-D8D2-8465DE168254}"/>
              </a:ext>
            </a:extLst>
          </p:cNvPr>
          <p:cNvGrpSpPr/>
          <p:nvPr/>
        </p:nvGrpSpPr>
        <p:grpSpPr>
          <a:xfrm>
            <a:off x="13031847" y="4561740"/>
            <a:ext cx="380999" cy="380999"/>
            <a:chOff x="0" y="0"/>
            <a:chExt cx="812800" cy="812800"/>
          </a:xfrm>
        </p:grpSpPr>
        <p:sp>
          <p:nvSpPr>
            <p:cNvPr id="56" name="Freeform 29">
              <a:extLst>
                <a:ext uri="{FF2B5EF4-FFF2-40B4-BE49-F238E27FC236}">
                  <a16:creationId xmlns:a16="http://schemas.microsoft.com/office/drawing/2014/main" id="{3D9AC651-EE79-57F0-7BAA-19BE0981928D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6600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/>
            </a:p>
          </p:txBody>
        </p:sp>
        <p:sp>
          <p:nvSpPr>
            <p:cNvPr id="57" name="TextBox 30">
              <a:extLst>
                <a:ext uri="{FF2B5EF4-FFF2-40B4-BE49-F238E27FC236}">
                  <a16:creationId xmlns:a16="http://schemas.microsoft.com/office/drawing/2014/main" id="{B25DE82A-4471-E89B-21D1-B420FD9C8231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62" name="TextBox 10">
            <a:extLst>
              <a:ext uri="{FF2B5EF4-FFF2-40B4-BE49-F238E27FC236}">
                <a16:creationId xmlns:a16="http://schemas.microsoft.com/office/drawing/2014/main" id="{F143935B-BAD4-9C31-7D12-362BEDA4322A}"/>
              </a:ext>
            </a:extLst>
          </p:cNvPr>
          <p:cNvSpPr txBox="1"/>
          <p:nvPr/>
        </p:nvSpPr>
        <p:spPr>
          <a:xfrm>
            <a:off x="13599927" y="4504057"/>
            <a:ext cx="312420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solidFill>
                  <a:schemeClr val="bg1">
                    <a:lumMod val="95000"/>
                  </a:schemeClr>
                </a:solidFill>
                <a:latin typeface="Neulis Neue"/>
              </a:rPr>
              <a:t>AI_FILTER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E34F5D85-37D8-6909-5976-22AAB4B08CF2}"/>
              </a:ext>
            </a:extLst>
          </p:cNvPr>
          <p:cNvGrpSpPr/>
          <p:nvPr/>
        </p:nvGrpSpPr>
        <p:grpSpPr>
          <a:xfrm>
            <a:off x="13851189" y="5430750"/>
            <a:ext cx="380999" cy="380999"/>
            <a:chOff x="0" y="0"/>
            <a:chExt cx="812800" cy="812800"/>
          </a:xfrm>
        </p:grpSpPr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24FE7AE6-43D8-F324-B51D-9A080EA8E02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6600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 dirty="0"/>
            </a:p>
          </p:txBody>
        </p:sp>
        <p:sp>
          <p:nvSpPr>
            <p:cNvPr id="72" name="TextBox 30">
              <a:extLst>
                <a:ext uri="{FF2B5EF4-FFF2-40B4-BE49-F238E27FC236}">
                  <a16:creationId xmlns:a16="http://schemas.microsoft.com/office/drawing/2014/main" id="{D6BBFE61-2634-C273-3780-EC0CDFAD1E29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80" name="TextBox 10">
            <a:extLst>
              <a:ext uri="{FF2B5EF4-FFF2-40B4-BE49-F238E27FC236}">
                <a16:creationId xmlns:a16="http://schemas.microsoft.com/office/drawing/2014/main" id="{6E1CCF6D-5FA5-2B13-1499-E174BBA2A4E0}"/>
              </a:ext>
            </a:extLst>
          </p:cNvPr>
          <p:cNvSpPr txBox="1"/>
          <p:nvPr/>
        </p:nvSpPr>
        <p:spPr>
          <a:xfrm>
            <a:off x="14400402" y="5359876"/>
            <a:ext cx="332912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solidFill>
                  <a:schemeClr val="bg1">
                    <a:lumMod val="95000"/>
                  </a:schemeClr>
                </a:solidFill>
                <a:latin typeface="Neulis Neue"/>
              </a:rPr>
              <a:t>AI_CLASSIFY + AI_COMPLETE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36A4555F-1CE9-0A79-880F-567DC46C1E04}"/>
              </a:ext>
            </a:extLst>
          </p:cNvPr>
          <p:cNvGrpSpPr/>
          <p:nvPr/>
        </p:nvGrpSpPr>
        <p:grpSpPr>
          <a:xfrm>
            <a:off x="13412846" y="6356099"/>
            <a:ext cx="380999" cy="380999"/>
            <a:chOff x="0" y="0"/>
            <a:chExt cx="812800" cy="812800"/>
          </a:xfrm>
        </p:grpSpPr>
        <p:sp>
          <p:nvSpPr>
            <p:cNvPr id="91" name="Freeform 29">
              <a:extLst>
                <a:ext uri="{FF2B5EF4-FFF2-40B4-BE49-F238E27FC236}">
                  <a16:creationId xmlns:a16="http://schemas.microsoft.com/office/drawing/2014/main" id="{CA2FCBE7-9DC1-9FE9-84D6-D2EA68AF2DC1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6600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 dirty="0"/>
            </a:p>
          </p:txBody>
        </p:sp>
        <p:sp>
          <p:nvSpPr>
            <p:cNvPr id="92" name="TextBox 30">
              <a:extLst>
                <a:ext uri="{FF2B5EF4-FFF2-40B4-BE49-F238E27FC236}">
                  <a16:creationId xmlns:a16="http://schemas.microsoft.com/office/drawing/2014/main" id="{B5D491F8-4E4D-322D-C02D-2B2B2ED8FAB3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8" name="TextBox 10">
            <a:extLst>
              <a:ext uri="{FF2B5EF4-FFF2-40B4-BE49-F238E27FC236}">
                <a16:creationId xmlns:a16="http://schemas.microsoft.com/office/drawing/2014/main" id="{CBD9C5B8-AD34-4540-26C6-D320E20D4AC2}"/>
              </a:ext>
            </a:extLst>
          </p:cNvPr>
          <p:cNvSpPr txBox="1"/>
          <p:nvPr/>
        </p:nvSpPr>
        <p:spPr>
          <a:xfrm>
            <a:off x="13962060" y="6311121"/>
            <a:ext cx="332912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solidFill>
                  <a:schemeClr val="bg1">
                    <a:lumMod val="95000"/>
                  </a:schemeClr>
                </a:solidFill>
                <a:latin typeface="Neulis Neue"/>
              </a:rPr>
              <a:t>Aggregation &amp; History Tables</a:t>
            </a: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90CB1DE4-3921-0324-CF72-DC5618C1A304}"/>
              </a:ext>
            </a:extLst>
          </p:cNvPr>
          <p:cNvGrpSpPr/>
          <p:nvPr/>
        </p:nvGrpSpPr>
        <p:grpSpPr>
          <a:xfrm>
            <a:off x="13770415" y="7350237"/>
            <a:ext cx="380999" cy="380999"/>
            <a:chOff x="0" y="0"/>
            <a:chExt cx="812800" cy="812800"/>
          </a:xfrm>
        </p:grpSpPr>
        <p:sp>
          <p:nvSpPr>
            <p:cNvPr id="110" name="Freeform 29">
              <a:extLst>
                <a:ext uri="{FF2B5EF4-FFF2-40B4-BE49-F238E27FC236}">
                  <a16:creationId xmlns:a16="http://schemas.microsoft.com/office/drawing/2014/main" id="{9DF13420-58DD-2B2F-DD19-EC84428F41D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6600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 dirty="0"/>
            </a:p>
          </p:txBody>
        </p:sp>
        <p:sp>
          <p:nvSpPr>
            <p:cNvPr id="111" name="TextBox 30">
              <a:extLst>
                <a:ext uri="{FF2B5EF4-FFF2-40B4-BE49-F238E27FC236}">
                  <a16:creationId xmlns:a16="http://schemas.microsoft.com/office/drawing/2014/main" id="{789B1840-43ED-622A-6A40-52DEEE8023A6}"/>
                </a:ext>
              </a:extLst>
            </p:cNvPr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800"/>
                </a:lnSpc>
              </a:pPr>
              <a:endParaRPr dirty="0"/>
            </a:p>
          </p:txBody>
        </p:sp>
      </p:grpSp>
      <p:sp>
        <p:nvSpPr>
          <p:cNvPr id="119" name="TextBox 10">
            <a:extLst>
              <a:ext uri="{FF2B5EF4-FFF2-40B4-BE49-F238E27FC236}">
                <a16:creationId xmlns:a16="http://schemas.microsoft.com/office/drawing/2014/main" id="{93325EA9-0896-236C-014E-56104E3B6DB3}"/>
              </a:ext>
            </a:extLst>
          </p:cNvPr>
          <p:cNvSpPr txBox="1"/>
          <p:nvPr/>
        </p:nvSpPr>
        <p:spPr>
          <a:xfrm>
            <a:off x="14325600" y="7287607"/>
            <a:ext cx="3329120" cy="380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b="1" spc="-14" dirty="0">
                <a:solidFill>
                  <a:schemeClr val="bg1">
                    <a:lumMod val="95000"/>
                  </a:schemeClr>
                </a:solidFill>
                <a:latin typeface="Neulis Neue"/>
              </a:rPr>
              <a:t>Alerts + Report + Checklist</a:t>
            </a:r>
          </a:p>
        </p:txBody>
      </p:sp>
      <p:sp>
        <p:nvSpPr>
          <p:cNvPr id="121" name="TextBox 244">
            <a:extLst>
              <a:ext uri="{FF2B5EF4-FFF2-40B4-BE49-F238E27FC236}">
                <a16:creationId xmlns:a16="http://schemas.microsoft.com/office/drawing/2014/main" id="{293AE425-5E10-A043-E89B-3872438BCD32}"/>
              </a:ext>
            </a:extLst>
          </p:cNvPr>
          <p:cNvSpPr txBox="1"/>
          <p:nvPr/>
        </p:nvSpPr>
        <p:spPr>
          <a:xfrm>
            <a:off x="980489" y="2770609"/>
            <a:ext cx="11216160" cy="369332"/>
          </a:xfrm>
          <a:prstGeom prst="rect">
            <a:avLst/>
          </a:prstGeom>
          <a:solidFill>
            <a:srgbClr val="FF6600"/>
          </a:solidFill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bg1"/>
                </a:solidFill>
                <a:latin typeface="Neulis Neue"/>
              </a:rPr>
              <a:t>How it works?</a:t>
            </a:r>
            <a:endParaRPr lang="en-US" dirty="0">
              <a:solidFill>
                <a:schemeClr val="bg1"/>
              </a:solidFill>
              <a:latin typeface="Neulis Neue"/>
            </a:endParaRPr>
          </a:p>
        </p:txBody>
      </p:sp>
      <p:sp>
        <p:nvSpPr>
          <p:cNvPr id="122" name="Freeform 11">
            <a:extLst>
              <a:ext uri="{FF2B5EF4-FFF2-40B4-BE49-F238E27FC236}">
                <a16:creationId xmlns:a16="http://schemas.microsoft.com/office/drawing/2014/main" id="{B593CCAD-7D9D-3E2E-5449-45AEC3D07B58}"/>
              </a:ext>
            </a:extLst>
          </p:cNvPr>
          <p:cNvSpPr/>
          <p:nvPr/>
        </p:nvSpPr>
        <p:spPr>
          <a:xfrm>
            <a:off x="15392400" y="850958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89076343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149BD-5B96-2F14-34CC-865FD5162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1">
            <a:extLst>
              <a:ext uri="{FF2B5EF4-FFF2-40B4-BE49-F238E27FC236}">
                <a16:creationId xmlns:a16="http://schemas.microsoft.com/office/drawing/2014/main" id="{B2D80A7F-7777-DB85-7D45-DD080A74E621}"/>
              </a:ext>
            </a:extLst>
          </p:cNvPr>
          <p:cNvSpPr/>
          <p:nvPr/>
        </p:nvSpPr>
        <p:spPr>
          <a:xfrm>
            <a:off x="15392400" y="850958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729C991B-736B-E345-95BC-3AAC32F53A1D}"/>
              </a:ext>
            </a:extLst>
          </p:cNvPr>
          <p:cNvSpPr txBox="1"/>
          <p:nvPr/>
        </p:nvSpPr>
        <p:spPr>
          <a:xfrm>
            <a:off x="1031157" y="1149322"/>
            <a:ext cx="15074081" cy="10156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6600" b="1" spc="-150" dirty="0">
                <a:solidFill>
                  <a:srgbClr val="0087A8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Snowflake</a:t>
            </a:r>
            <a:r>
              <a:rPr lang="en-US" sz="6600" b="1" spc="-150" dirty="0">
                <a:solidFill>
                  <a:srgbClr val="FF6600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 AISQL in Action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08C6A38-A174-1A65-BC5C-684294355154}"/>
              </a:ext>
            </a:extLst>
          </p:cNvPr>
          <p:cNvCxnSpPr>
            <a:cxnSpLocks/>
          </p:cNvCxnSpPr>
          <p:nvPr/>
        </p:nvCxnSpPr>
        <p:spPr>
          <a:xfrm>
            <a:off x="1035817" y="4219614"/>
            <a:ext cx="16235861" cy="3540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D3D1D666-06EB-DAED-D2C1-6B4B67002441}"/>
              </a:ext>
            </a:extLst>
          </p:cNvPr>
          <p:cNvSpPr/>
          <p:nvPr/>
        </p:nvSpPr>
        <p:spPr>
          <a:xfrm>
            <a:off x="1031157" y="2609792"/>
            <a:ext cx="469360" cy="467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400" dirty="0">
                <a:latin typeface="Neulis Neue" pitchFamily="50" charset="0"/>
              </a:rPr>
              <a:t>1</a:t>
            </a:r>
          </a:p>
        </p:txBody>
      </p:sp>
      <p:sp>
        <p:nvSpPr>
          <p:cNvPr id="4" name="TextBox 10">
            <a:extLst>
              <a:ext uri="{FF2B5EF4-FFF2-40B4-BE49-F238E27FC236}">
                <a16:creationId xmlns:a16="http://schemas.microsoft.com/office/drawing/2014/main" id="{816D568C-D138-7C1B-F1B2-4DA849B51215}"/>
              </a:ext>
            </a:extLst>
          </p:cNvPr>
          <p:cNvSpPr txBox="1"/>
          <p:nvPr/>
        </p:nvSpPr>
        <p:spPr>
          <a:xfrm>
            <a:off x="1752600" y="2549596"/>
            <a:ext cx="14082580" cy="5078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b="1" spc="-14" dirty="0">
                <a:latin typeface="Neulis Neue"/>
              </a:rPr>
              <a:t>AI_FILTER</a:t>
            </a: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BEA61C66-8A04-4456-5E38-74795AFD9AF6}"/>
              </a:ext>
            </a:extLst>
          </p:cNvPr>
          <p:cNvSpPr txBox="1"/>
          <p:nvPr/>
        </p:nvSpPr>
        <p:spPr>
          <a:xfrm>
            <a:off x="1747736" y="3137911"/>
            <a:ext cx="8993535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Pre-checks to filter non-actionable images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Prevents unnecessary AI processing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Optimizes performance and cost at scale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2EC2B76-DBBA-FB08-EA3D-6E1C36C1B2C4}"/>
              </a:ext>
            </a:extLst>
          </p:cNvPr>
          <p:cNvSpPr/>
          <p:nvPr/>
        </p:nvSpPr>
        <p:spPr>
          <a:xfrm>
            <a:off x="1026293" y="4420176"/>
            <a:ext cx="469360" cy="467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400" dirty="0">
                <a:latin typeface="Neulis Neue" pitchFamily="50" charset="0"/>
              </a:rPr>
              <a:t>2</a:t>
            </a:r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61F9C66B-44E1-654C-EC43-46822782B39C}"/>
              </a:ext>
            </a:extLst>
          </p:cNvPr>
          <p:cNvSpPr txBox="1"/>
          <p:nvPr/>
        </p:nvSpPr>
        <p:spPr>
          <a:xfrm>
            <a:off x="1747736" y="4359980"/>
            <a:ext cx="14082580" cy="5078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b="1" spc="-14" dirty="0">
                <a:latin typeface="Neulis Neue"/>
              </a:rPr>
              <a:t>AI_CLASSIFY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1B546396-6B09-0368-7BBE-ED6160F7F40C}"/>
              </a:ext>
            </a:extLst>
          </p:cNvPr>
          <p:cNvSpPr txBox="1"/>
          <p:nvPr/>
        </p:nvSpPr>
        <p:spPr>
          <a:xfrm>
            <a:off x="1747736" y="4957525"/>
            <a:ext cx="8993535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Identify multiple hazard categories per image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Supports real-world site hazards (e.g., fire, PPE, electrical, trip risks)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Produces structured labels for analytics and aggregation</a:t>
            </a:r>
            <a:endParaRPr lang="en-US" sz="2000" u="none" strike="noStrike" dirty="0">
              <a:solidFill>
                <a:srgbClr val="000000"/>
              </a:solidFill>
              <a:latin typeface="Neulis Neue" pitchFamily="50" charset="0"/>
              <a:ea typeface="Montserrat"/>
              <a:cs typeface="Montserrat"/>
              <a:sym typeface="Montserra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6F87F8B-BD38-B350-E1CF-FE5EFF4F4548}"/>
              </a:ext>
            </a:extLst>
          </p:cNvPr>
          <p:cNvCxnSpPr>
            <a:cxnSpLocks/>
          </p:cNvCxnSpPr>
          <p:nvPr/>
        </p:nvCxnSpPr>
        <p:spPr>
          <a:xfrm>
            <a:off x="1045342" y="6244378"/>
            <a:ext cx="16226336" cy="21404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D0E1BD7-5A30-6CDB-D8C6-4CE46E2DD2E7}"/>
              </a:ext>
            </a:extLst>
          </p:cNvPr>
          <p:cNvSpPr/>
          <p:nvPr/>
        </p:nvSpPr>
        <p:spPr>
          <a:xfrm>
            <a:off x="1026293" y="6423542"/>
            <a:ext cx="469360" cy="467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400" dirty="0">
                <a:latin typeface="Neulis Neue" pitchFamily="50" charset="0"/>
              </a:rPr>
              <a:t>3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D3E5630F-EAD8-0FCB-E0FD-92E01A96E95C}"/>
              </a:ext>
            </a:extLst>
          </p:cNvPr>
          <p:cNvSpPr txBox="1"/>
          <p:nvPr/>
        </p:nvSpPr>
        <p:spPr>
          <a:xfrm>
            <a:off x="1747736" y="6363346"/>
            <a:ext cx="14082580" cy="5078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b="1" spc="-14" dirty="0">
                <a:latin typeface="Neulis Neue"/>
              </a:rPr>
              <a:t>AI_COMPLETE</a:t>
            </a:r>
          </a:p>
        </p:txBody>
      </p:sp>
      <p:sp>
        <p:nvSpPr>
          <p:cNvPr id="16" name="TextBox 3">
            <a:extLst>
              <a:ext uri="{FF2B5EF4-FFF2-40B4-BE49-F238E27FC236}">
                <a16:creationId xmlns:a16="http://schemas.microsoft.com/office/drawing/2014/main" id="{363A92E7-0704-C7F4-75FA-59FAB156FF50}"/>
              </a:ext>
            </a:extLst>
          </p:cNvPr>
          <p:cNvSpPr txBox="1"/>
          <p:nvPr/>
        </p:nvSpPr>
        <p:spPr>
          <a:xfrm>
            <a:off x="1738210" y="7002189"/>
            <a:ext cx="7100990" cy="28007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Risk score generation (0-10)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Risk explanation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u="none" strike="noStrike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Corrective action recommendations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Site-level prioritized actions (aggregated across images)</a:t>
            </a:r>
          </a:p>
          <a:p>
            <a:pPr marL="342900" lvl="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Model: Claude 4 Sonnet</a:t>
            </a:r>
          </a:p>
          <a:p>
            <a:pPr marL="800100" lvl="1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Chosen for multi-image site analysis (</a:t>
            </a: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  <a:hlinkClick r:id="rId3"/>
              </a:rPr>
              <a:t>20 images/prompt</a:t>
            </a: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) and </a:t>
            </a: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  <a:hlinkClick r:id="rId4"/>
              </a:rPr>
              <a:t>strong vision reasoning</a:t>
            </a:r>
            <a:endParaRPr lang="en-US" sz="1400" dirty="0">
              <a:solidFill>
                <a:srgbClr val="000000"/>
              </a:solidFill>
              <a:latin typeface="Neulis Neue" pitchFamily="50" charset="0"/>
              <a:ea typeface="Montserrat"/>
              <a:cs typeface="Montserrat"/>
              <a:sym typeface="Montserrat"/>
            </a:endParaRPr>
          </a:p>
          <a:p>
            <a:pPr marL="800100" lvl="1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Neulis Neue" pitchFamily="50" charset="0"/>
                <a:ea typeface="Montserrat"/>
                <a:cs typeface="Montserrat"/>
                <a:sym typeface="Montserrat"/>
              </a:rPr>
              <a:t>Model choice is fixed to ensure consistent, comparable, and auditable risk outputs</a:t>
            </a:r>
            <a:endParaRPr lang="en-US" sz="2000" u="none" strike="noStrike" dirty="0">
              <a:solidFill>
                <a:srgbClr val="000000"/>
              </a:solidFill>
              <a:latin typeface="Neulis Neue" pitchFamily="50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AF5E950-B143-684E-18CF-D3BEE85786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4107" y="4417820"/>
            <a:ext cx="3657600" cy="1689086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C76C162-C43C-BE24-1C6B-3008A88FEE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5864" y="6837352"/>
            <a:ext cx="3863207" cy="623986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22FB991-F563-60B6-E83C-34D10FA35C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85113" y="6837352"/>
            <a:ext cx="3976595" cy="1005799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7372571-2D90-0D44-7D31-C4246FCA71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19950" y="8705033"/>
            <a:ext cx="4345096" cy="970264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E0BE11E-ADF1-5C75-0979-3401F9286C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95863" y="7631474"/>
            <a:ext cx="3863208" cy="879784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4FB37A6-42DF-017C-87AC-1A90899BC5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918908" y="8045480"/>
            <a:ext cx="3352770" cy="1666543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A30069F-A97F-0875-053A-B5E03EA1FE3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79627" y="3241583"/>
            <a:ext cx="6678562" cy="628710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</p:spTree>
    <p:extLst>
      <p:ext uri="{BB962C8B-B14F-4D97-AF65-F5344CB8AC3E}">
        <p14:creationId xmlns:p14="http://schemas.microsoft.com/office/powerpoint/2010/main" val="838971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59E10-0808-A509-A346-985D1CC5D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47CDA8E9-BCA9-1524-5EC9-48B914DCB97E}"/>
              </a:ext>
            </a:extLst>
          </p:cNvPr>
          <p:cNvGrpSpPr/>
          <p:nvPr/>
        </p:nvGrpSpPr>
        <p:grpSpPr>
          <a:xfrm>
            <a:off x="7155159" y="7859122"/>
            <a:ext cx="4198641" cy="1703978"/>
            <a:chOff x="0" y="0"/>
            <a:chExt cx="4016184" cy="660400"/>
          </a:xfrm>
        </p:grpSpPr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E17E354D-B24A-DC9A-FD48-274C9F9010B8}"/>
                </a:ext>
              </a:extLst>
            </p:cNvPr>
            <p:cNvSpPr/>
            <p:nvPr/>
          </p:nvSpPr>
          <p:spPr>
            <a:xfrm>
              <a:off x="0" y="0"/>
              <a:ext cx="4016184" cy="660400"/>
            </a:xfrm>
            <a:custGeom>
              <a:avLst/>
              <a:gdLst/>
              <a:ahLst/>
              <a:cxnLst/>
              <a:rect l="l" t="t" r="r" b="b"/>
              <a:pathLst>
                <a:path w="4016184" h="660400">
                  <a:moveTo>
                    <a:pt x="3891724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91724" y="0"/>
                  </a:lnTo>
                  <a:cubicBezTo>
                    <a:pt x="3960304" y="0"/>
                    <a:pt x="4016184" y="55880"/>
                    <a:pt x="4016184" y="124460"/>
                  </a:cubicBezTo>
                  <a:lnTo>
                    <a:pt x="4016184" y="535940"/>
                  </a:lnTo>
                  <a:cubicBezTo>
                    <a:pt x="4016184" y="604520"/>
                    <a:pt x="3960304" y="660400"/>
                    <a:pt x="3891724" y="660400"/>
                  </a:cubicBezTo>
                  <a:close/>
                </a:path>
              </a:pathLst>
            </a:custGeom>
            <a:solidFill>
              <a:srgbClr val="F8F8F8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/>
            </a:p>
          </p:txBody>
        </p:sp>
      </p:grpSp>
      <p:sp>
        <p:nvSpPr>
          <p:cNvPr id="7" name="AutoShape 7">
            <a:extLst>
              <a:ext uri="{FF2B5EF4-FFF2-40B4-BE49-F238E27FC236}">
                <a16:creationId xmlns:a16="http://schemas.microsoft.com/office/drawing/2014/main" id="{EFF58DF2-D2DD-4494-8EEE-06332287FB63}"/>
              </a:ext>
            </a:extLst>
          </p:cNvPr>
          <p:cNvSpPr>
            <a:spLocks/>
          </p:cNvSpPr>
          <p:nvPr/>
        </p:nvSpPr>
        <p:spPr>
          <a:xfrm>
            <a:off x="0" y="0"/>
            <a:ext cx="18288000" cy="2848515"/>
          </a:xfrm>
          <a:prstGeom prst="rect">
            <a:avLst/>
          </a:prstGeom>
          <a:solidFill>
            <a:srgbClr val="FF862F"/>
          </a:solidFill>
        </p:spPr>
        <p:txBody>
          <a:bodyPr/>
          <a:lstStyle/>
          <a:p>
            <a:endParaRPr lang="en-MY"/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A7FD56B8-B3BB-29FA-FA06-230BB2067C5D}"/>
              </a:ext>
            </a:extLst>
          </p:cNvPr>
          <p:cNvGrpSpPr/>
          <p:nvPr/>
        </p:nvGrpSpPr>
        <p:grpSpPr>
          <a:xfrm>
            <a:off x="7467600" y="3583015"/>
            <a:ext cx="8716053" cy="1504380"/>
            <a:chOff x="0" y="-85725"/>
            <a:chExt cx="8601995" cy="2005839"/>
          </a:xfrm>
        </p:grpSpPr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E88F1858-F32F-CECD-561D-C4EFD350F4E2}"/>
                </a:ext>
              </a:extLst>
            </p:cNvPr>
            <p:cNvSpPr txBox="1"/>
            <p:nvPr/>
          </p:nvSpPr>
          <p:spPr>
            <a:xfrm>
              <a:off x="0" y="-85725"/>
              <a:ext cx="8601995" cy="605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800" b="1" u="none" strike="noStrike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Image U</a:t>
              </a:r>
              <a:r>
                <a:rPr lang="en-US" sz="28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pload (Input Stage)</a:t>
              </a:r>
              <a:endParaRPr lang="en-US" sz="28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E43C91E4-9D64-D9D0-BEC2-5B9DD639038F}"/>
                </a:ext>
              </a:extLst>
            </p:cNvPr>
            <p:cNvSpPr txBox="1"/>
            <p:nvPr/>
          </p:nvSpPr>
          <p:spPr>
            <a:xfrm>
              <a:off x="0" y="689008"/>
              <a:ext cx="8601995" cy="1231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Multiple site images uploaded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Stored directly in </a:t>
              </a: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Snowflake internal stage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No data movement outside Snowflake</a:t>
              </a:r>
            </a:p>
          </p:txBody>
        </p:sp>
      </p:grpSp>
      <p:sp>
        <p:nvSpPr>
          <p:cNvPr id="20" name="Freeform 11">
            <a:extLst>
              <a:ext uri="{FF2B5EF4-FFF2-40B4-BE49-F238E27FC236}">
                <a16:creationId xmlns:a16="http://schemas.microsoft.com/office/drawing/2014/main" id="{1DBCCEF3-9A2E-CD5F-A441-4E3F6B68FE0F}"/>
              </a:ext>
            </a:extLst>
          </p:cNvPr>
          <p:cNvSpPr/>
          <p:nvPr/>
        </p:nvSpPr>
        <p:spPr>
          <a:xfrm>
            <a:off x="15468600" y="509482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5473A569-6889-C7E6-41F7-6DCC7ACE24DF}"/>
              </a:ext>
            </a:extLst>
          </p:cNvPr>
          <p:cNvSpPr txBox="1"/>
          <p:nvPr/>
        </p:nvSpPr>
        <p:spPr>
          <a:xfrm>
            <a:off x="864262" y="518879"/>
            <a:ext cx="10701926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7200" b="1" spc="-150" dirty="0">
                <a:solidFill>
                  <a:schemeClr val="bg1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App Demo:</a:t>
            </a:r>
          </a:p>
          <a:p>
            <a:pPr marL="0" lvl="0" indent="0" algn="l">
              <a:spcBef>
                <a:spcPct val="0"/>
              </a:spcBef>
            </a:pPr>
            <a:r>
              <a:rPr lang="en-US" sz="4800" b="1" spc="-150" dirty="0">
                <a:solidFill>
                  <a:schemeClr val="bg1"/>
                </a:solidFill>
                <a:highlight>
                  <a:srgbClr val="0087A8"/>
                </a:highlight>
                <a:latin typeface="Neulis Neue Medium"/>
                <a:ea typeface="Neulis Neue Medium"/>
                <a:cs typeface="Neulis Neue Medium"/>
                <a:sym typeface="Neulis Neue Medium"/>
              </a:rPr>
              <a:t>Cost-Aware with AI_FILTER </a:t>
            </a:r>
            <a:endParaRPr lang="en-US" sz="6000" b="1" spc="-150" dirty="0">
              <a:solidFill>
                <a:schemeClr val="bg1"/>
              </a:solidFill>
              <a:highlight>
                <a:srgbClr val="0087A8"/>
              </a:highlight>
              <a:latin typeface="Neulis Neue Medium"/>
              <a:ea typeface="Neulis Neue Medium"/>
              <a:cs typeface="Neulis Neue Medium"/>
              <a:sym typeface="Neulis Neue Medium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056D5B7-18FC-6A2C-12AE-860D77B13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215" y="3279213"/>
            <a:ext cx="4572000" cy="2626213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2A705FE-31BF-95BA-6BD8-B79BEE9F2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9204" y="6134100"/>
            <a:ext cx="4806021" cy="3743682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sp>
        <p:nvSpPr>
          <p:cNvPr id="26" name="AutoShape 10">
            <a:extLst>
              <a:ext uri="{FF2B5EF4-FFF2-40B4-BE49-F238E27FC236}">
                <a16:creationId xmlns:a16="http://schemas.microsoft.com/office/drawing/2014/main" id="{109B5B97-8CB7-ACAA-1D0B-A37D4868518A}"/>
              </a:ext>
            </a:extLst>
          </p:cNvPr>
          <p:cNvSpPr/>
          <p:nvPr/>
        </p:nvSpPr>
        <p:spPr>
          <a:xfrm flipV="1">
            <a:off x="7086600" y="3385318"/>
            <a:ext cx="0" cy="949887"/>
          </a:xfrm>
          <a:prstGeom prst="line">
            <a:avLst/>
          </a:prstGeom>
          <a:ln w="190500" cap="flat">
            <a:solidFill>
              <a:srgbClr val="0087A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sp>
        <p:nvSpPr>
          <p:cNvPr id="31" name="AutoShape 10">
            <a:extLst>
              <a:ext uri="{FF2B5EF4-FFF2-40B4-BE49-F238E27FC236}">
                <a16:creationId xmlns:a16="http://schemas.microsoft.com/office/drawing/2014/main" id="{CBD03BD7-D4E1-560C-4D21-5D89EFB379BD}"/>
              </a:ext>
            </a:extLst>
          </p:cNvPr>
          <p:cNvSpPr/>
          <p:nvPr/>
        </p:nvSpPr>
        <p:spPr>
          <a:xfrm flipV="1">
            <a:off x="7086600" y="6288933"/>
            <a:ext cx="0" cy="949887"/>
          </a:xfrm>
          <a:prstGeom prst="line">
            <a:avLst/>
          </a:prstGeom>
          <a:ln w="190500" cap="flat">
            <a:solidFill>
              <a:srgbClr val="0087A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grpSp>
        <p:nvGrpSpPr>
          <p:cNvPr id="32" name="Group 10">
            <a:extLst>
              <a:ext uri="{FF2B5EF4-FFF2-40B4-BE49-F238E27FC236}">
                <a16:creationId xmlns:a16="http://schemas.microsoft.com/office/drawing/2014/main" id="{6D1843CA-E8C6-288B-DE45-B6A3E26CCFA4}"/>
              </a:ext>
            </a:extLst>
          </p:cNvPr>
          <p:cNvGrpSpPr/>
          <p:nvPr/>
        </p:nvGrpSpPr>
        <p:grpSpPr>
          <a:xfrm>
            <a:off x="7452852" y="6486630"/>
            <a:ext cx="9425944" cy="1196603"/>
            <a:chOff x="0" y="-85725"/>
            <a:chExt cx="8601995" cy="1595470"/>
          </a:xfrm>
        </p:grpSpPr>
        <p:sp>
          <p:nvSpPr>
            <p:cNvPr id="33" name="TextBox 11">
              <a:extLst>
                <a:ext uri="{FF2B5EF4-FFF2-40B4-BE49-F238E27FC236}">
                  <a16:creationId xmlns:a16="http://schemas.microsoft.com/office/drawing/2014/main" id="{1FEB5E22-B40D-DFC1-50EA-D57102FE101F}"/>
                </a:ext>
              </a:extLst>
            </p:cNvPr>
            <p:cNvSpPr txBox="1"/>
            <p:nvPr/>
          </p:nvSpPr>
          <p:spPr>
            <a:xfrm>
              <a:off x="0" y="-85725"/>
              <a:ext cx="8601995" cy="605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800" b="1" u="none" strike="noStrike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Safe Image Result (AI_FILTER Short-Circuit)</a:t>
              </a:r>
            </a:p>
          </p:txBody>
        </p:sp>
        <p:sp>
          <p:nvSpPr>
            <p:cNvPr id="34" name="TextBox 12">
              <a:extLst>
                <a:ext uri="{FF2B5EF4-FFF2-40B4-BE49-F238E27FC236}">
                  <a16:creationId xmlns:a16="http://schemas.microsoft.com/office/drawing/2014/main" id="{7761BC5C-5E10-3A9C-FBA1-842118E7FD2A}"/>
                </a:ext>
              </a:extLst>
            </p:cNvPr>
            <p:cNvSpPr txBox="1"/>
            <p:nvPr/>
          </p:nvSpPr>
          <p:spPr>
            <a:xfrm>
              <a:off x="0" y="689008"/>
              <a:ext cx="8601995" cy="8207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Images with no visible hazards are </a:t>
              </a: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filtered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early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 using AI_FILTER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No downstream AI reasoning is triggered 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for non-actionable images</a:t>
              </a:r>
            </a:p>
          </p:txBody>
        </p:sp>
      </p:grpSp>
      <p:sp>
        <p:nvSpPr>
          <p:cNvPr id="35" name="TextBox 12">
            <a:extLst>
              <a:ext uri="{FF2B5EF4-FFF2-40B4-BE49-F238E27FC236}">
                <a16:creationId xmlns:a16="http://schemas.microsoft.com/office/drawing/2014/main" id="{F513A54C-30E5-4E66-12F8-F6D8749FC2E7}"/>
              </a:ext>
            </a:extLst>
          </p:cNvPr>
          <p:cNvSpPr txBox="1"/>
          <p:nvPr/>
        </p:nvSpPr>
        <p:spPr>
          <a:xfrm>
            <a:off x="7465142" y="7969213"/>
            <a:ext cx="8716053" cy="1512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algn="l">
              <a:lnSpc>
                <a:spcPts val="2354"/>
              </a:lnSpc>
              <a:spcBef>
                <a:spcPct val="0"/>
              </a:spcBef>
            </a:pPr>
            <a:r>
              <a:rPr lang="en-US" sz="1400" b="1" dirty="0">
                <a:solidFill>
                  <a:srgbClr val="FF6600"/>
                </a:solidFill>
                <a:latin typeface="Montserrat"/>
                <a:ea typeface="Montserrat"/>
                <a:cs typeface="Montserrat"/>
                <a:sym typeface="Montserrat"/>
              </a:rPr>
              <a:t>Observed results:</a:t>
            </a:r>
          </a:p>
          <a:p>
            <a:pPr marL="285750" lvl="1" indent="-285750" algn="l">
              <a:lnSpc>
                <a:spcPts val="2354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Risk score: 0/10</a:t>
            </a:r>
          </a:p>
          <a:p>
            <a:pPr marL="285750" lvl="1" indent="-285750" algn="l">
              <a:lnSpc>
                <a:spcPts val="2354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Severity: Low</a:t>
            </a:r>
          </a:p>
          <a:p>
            <a:pPr marL="285750" lvl="1" indent="-285750" algn="l">
              <a:lnSpc>
                <a:spcPts val="2354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No hazards detected</a:t>
            </a:r>
          </a:p>
          <a:p>
            <a:pPr marL="285750" lvl="1" indent="-285750" algn="l">
              <a:lnSpc>
                <a:spcPts val="2354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No corrective actions generated</a:t>
            </a:r>
          </a:p>
        </p:txBody>
      </p:sp>
    </p:spTree>
    <p:extLst>
      <p:ext uri="{BB962C8B-B14F-4D97-AF65-F5344CB8AC3E}">
        <p14:creationId xmlns:p14="http://schemas.microsoft.com/office/powerpoint/2010/main" val="303460850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23D66A-7CF6-0F02-0495-3C89B350F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CE6796F-0AD6-2C25-6333-5F3798877337}"/>
              </a:ext>
            </a:extLst>
          </p:cNvPr>
          <p:cNvGrpSpPr/>
          <p:nvPr/>
        </p:nvGrpSpPr>
        <p:grpSpPr>
          <a:xfrm>
            <a:off x="8303342" y="7557393"/>
            <a:ext cx="4650658" cy="1703978"/>
            <a:chOff x="0" y="0"/>
            <a:chExt cx="4016184" cy="660400"/>
          </a:xfrm>
        </p:grpSpPr>
        <p:sp>
          <p:nvSpPr>
            <p:cNvPr id="8" name="Freeform 13">
              <a:extLst>
                <a:ext uri="{FF2B5EF4-FFF2-40B4-BE49-F238E27FC236}">
                  <a16:creationId xmlns:a16="http://schemas.microsoft.com/office/drawing/2014/main" id="{93565CFA-DB6F-16D9-256A-3FC25EBC42AF}"/>
                </a:ext>
              </a:extLst>
            </p:cNvPr>
            <p:cNvSpPr/>
            <p:nvPr/>
          </p:nvSpPr>
          <p:spPr>
            <a:xfrm>
              <a:off x="0" y="0"/>
              <a:ext cx="4016184" cy="660400"/>
            </a:xfrm>
            <a:custGeom>
              <a:avLst/>
              <a:gdLst/>
              <a:ahLst/>
              <a:cxnLst/>
              <a:rect l="l" t="t" r="r" b="b"/>
              <a:pathLst>
                <a:path w="4016184" h="660400">
                  <a:moveTo>
                    <a:pt x="3891724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91724" y="0"/>
                  </a:lnTo>
                  <a:cubicBezTo>
                    <a:pt x="3960304" y="0"/>
                    <a:pt x="4016184" y="55880"/>
                    <a:pt x="4016184" y="124460"/>
                  </a:cubicBezTo>
                  <a:lnTo>
                    <a:pt x="4016184" y="535940"/>
                  </a:lnTo>
                  <a:cubicBezTo>
                    <a:pt x="4016184" y="604520"/>
                    <a:pt x="3960304" y="660400"/>
                    <a:pt x="3891724" y="660400"/>
                  </a:cubicBezTo>
                  <a:close/>
                </a:path>
              </a:pathLst>
            </a:custGeom>
            <a:solidFill>
              <a:srgbClr val="F8F8F8"/>
            </a:solid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MY"/>
            </a:p>
          </p:txBody>
        </p:sp>
      </p:grpSp>
      <p:sp>
        <p:nvSpPr>
          <p:cNvPr id="7" name="AutoShape 7">
            <a:extLst>
              <a:ext uri="{FF2B5EF4-FFF2-40B4-BE49-F238E27FC236}">
                <a16:creationId xmlns:a16="http://schemas.microsoft.com/office/drawing/2014/main" id="{C64B6617-B7F5-8CF8-0C91-ABD9963104A3}"/>
              </a:ext>
            </a:extLst>
          </p:cNvPr>
          <p:cNvSpPr>
            <a:spLocks/>
          </p:cNvSpPr>
          <p:nvPr/>
        </p:nvSpPr>
        <p:spPr>
          <a:xfrm>
            <a:off x="0" y="0"/>
            <a:ext cx="18288000" cy="2848515"/>
          </a:xfrm>
          <a:prstGeom prst="rect">
            <a:avLst/>
          </a:prstGeom>
          <a:solidFill>
            <a:srgbClr val="0087A8"/>
          </a:solidFill>
        </p:spPr>
        <p:txBody>
          <a:bodyPr/>
          <a:lstStyle/>
          <a:p>
            <a:endParaRPr lang="en-MY" dirty="0"/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2509174E-8F45-DA00-D78A-D22F71517F34}"/>
              </a:ext>
            </a:extLst>
          </p:cNvPr>
          <p:cNvGrpSpPr/>
          <p:nvPr/>
        </p:nvGrpSpPr>
        <p:grpSpPr>
          <a:xfrm>
            <a:off x="8396748" y="3583015"/>
            <a:ext cx="8716053" cy="1504380"/>
            <a:chOff x="0" y="-85725"/>
            <a:chExt cx="8601995" cy="2005839"/>
          </a:xfrm>
        </p:grpSpPr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96BDF2B2-121F-D56A-8904-93E2B5E8089A}"/>
                </a:ext>
              </a:extLst>
            </p:cNvPr>
            <p:cNvSpPr txBox="1"/>
            <p:nvPr/>
          </p:nvSpPr>
          <p:spPr>
            <a:xfrm>
              <a:off x="0" y="-85725"/>
              <a:ext cx="8601995" cy="605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8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Hazard Detected </a:t>
              </a:r>
              <a:r>
                <a:rPr lang="en-US" sz="28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Wingdings" panose="05000000000000000000" pitchFamily="2" charset="2"/>
                </a:rPr>
                <a:t> Full AI Analysis</a:t>
              </a:r>
              <a:endParaRPr lang="en-US" sz="28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4B853FB1-D03F-8BA3-A7B9-549051687387}"/>
                </a:ext>
              </a:extLst>
            </p:cNvPr>
            <p:cNvSpPr txBox="1"/>
            <p:nvPr/>
          </p:nvSpPr>
          <p:spPr>
            <a:xfrm>
              <a:off x="0" y="689008"/>
              <a:ext cx="8601995" cy="1231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Image is flagged as </a:t>
              </a:r>
              <a:r>
                <a:rPr lang="en-US" b="1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has potential hazard</a:t>
              </a:r>
              <a:r>
                <a:rPr lang="en-US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 and proceeds into full AI reasoning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Ensures only </a:t>
              </a: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actionable images 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receive deeper analysis</a:t>
              </a:r>
            </a:p>
          </p:txBody>
        </p:sp>
      </p:grpSp>
      <p:sp>
        <p:nvSpPr>
          <p:cNvPr id="20" name="Freeform 11">
            <a:extLst>
              <a:ext uri="{FF2B5EF4-FFF2-40B4-BE49-F238E27FC236}">
                <a16:creationId xmlns:a16="http://schemas.microsoft.com/office/drawing/2014/main" id="{60BEB665-E48D-6E83-FAD7-044408C5A74B}"/>
              </a:ext>
            </a:extLst>
          </p:cNvPr>
          <p:cNvSpPr/>
          <p:nvPr/>
        </p:nvSpPr>
        <p:spPr>
          <a:xfrm>
            <a:off x="15468600" y="509482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C335F260-A2BE-6BCE-6036-C55A9180F635}"/>
              </a:ext>
            </a:extLst>
          </p:cNvPr>
          <p:cNvSpPr txBox="1"/>
          <p:nvPr/>
        </p:nvSpPr>
        <p:spPr>
          <a:xfrm>
            <a:off x="864262" y="518879"/>
            <a:ext cx="10701926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7200" b="1" spc="-150" dirty="0">
                <a:solidFill>
                  <a:schemeClr val="bg1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App Demo:</a:t>
            </a:r>
          </a:p>
          <a:p>
            <a:pPr marL="0" lvl="0" indent="0" algn="l">
              <a:spcBef>
                <a:spcPct val="0"/>
              </a:spcBef>
            </a:pPr>
            <a:r>
              <a:rPr lang="en-US" sz="4800" b="1" spc="-150" dirty="0">
                <a:solidFill>
                  <a:schemeClr val="bg1"/>
                </a:solidFill>
                <a:highlight>
                  <a:srgbClr val="FF6600"/>
                </a:highlight>
                <a:latin typeface="Neulis Neue Medium"/>
                <a:ea typeface="Neulis Neue Medium"/>
                <a:cs typeface="Neulis Neue Medium"/>
                <a:sym typeface="Neulis Neue Medium"/>
              </a:rPr>
              <a:t>Image-Level Safety Analysis</a:t>
            </a:r>
            <a:endParaRPr lang="en-US" sz="6000" b="1" spc="-150" dirty="0">
              <a:solidFill>
                <a:schemeClr val="bg1"/>
              </a:solidFill>
              <a:highlight>
                <a:srgbClr val="FF6600"/>
              </a:highlight>
              <a:latin typeface="Neulis Neue Medium"/>
              <a:ea typeface="Neulis Neue Medium"/>
              <a:cs typeface="Neulis Neue Medium"/>
              <a:sym typeface="Neulis Neue Medium"/>
            </a:endParaRPr>
          </a:p>
        </p:txBody>
      </p:sp>
      <p:sp>
        <p:nvSpPr>
          <p:cNvPr id="26" name="AutoShape 10">
            <a:extLst>
              <a:ext uri="{FF2B5EF4-FFF2-40B4-BE49-F238E27FC236}">
                <a16:creationId xmlns:a16="http://schemas.microsoft.com/office/drawing/2014/main" id="{D57855A2-C2D4-1A27-A880-C4768DCD1916}"/>
              </a:ext>
            </a:extLst>
          </p:cNvPr>
          <p:cNvSpPr/>
          <p:nvPr/>
        </p:nvSpPr>
        <p:spPr>
          <a:xfrm flipV="1">
            <a:off x="7848600" y="3583015"/>
            <a:ext cx="0" cy="949887"/>
          </a:xfrm>
          <a:prstGeom prst="line">
            <a:avLst/>
          </a:prstGeom>
          <a:ln w="190500" cap="flat">
            <a:solidFill>
              <a:srgbClr val="0087A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grpSp>
        <p:nvGrpSpPr>
          <p:cNvPr id="32" name="Group 10">
            <a:extLst>
              <a:ext uri="{FF2B5EF4-FFF2-40B4-BE49-F238E27FC236}">
                <a16:creationId xmlns:a16="http://schemas.microsoft.com/office/drawing/2014/main" id="{F13E4CCA-689C-248C-B88D-30118F84BEB2}"/>
              </a:ext>
            </a:extLst>
          </p:cNvPr>
          <p:cNvGrpSpPr/>
          <p:nvPr/>
        </p:nvGrpSpPr>
        <p:grpSpPr>
          <a:xfrm>
            <a:off x="8340213" y="5570204"/>
            <a:ext cx="9425944" cy="1792279"/>
            <a:chOff x="0" y="-85725"/>
            <a:chExt cx="8601995" cy="2389704"/>
          </a:xfrm>
        </p:grpSpPr>
        <p:sp>
          <p:nvSpPr>
            <p:cNvPr id="33" name="TextBox 11">
              <a:extLst>
                <a:ext uri="{FF2B5EF4-FFF2-40B4-BE49-F238E27FC236}">
                  <a16:creationId xmlns:a16="http://schemas.microsoft.com/office/drawing/2014/main" id="{849E4956-41C0-D445-8944-B1EBC85C3A52}"/>
                </a:ext>
              </a:extLst>
            </p:cNvPr>
            <p:cNvSpPr txBox="1"/>
            <p:nvPr/>
          </p:nvSpPr>
          <p:spPr>
            <a:xfrm>
              <a:off x="0" y="-85725"/>
              <a:ext cx="8601995" cy="605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800" b="1" u="none" strike="noStrike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Image-Level AI Outputs</a:t>
              </a:r>
            </a:p>
          </p:txBody>
        </p:sp>
        <p:sp>
          <p:nvSpPr>
            <p:cNvPr id="34" name="TextBox 12">
              <a:extLst>
                <a:ext uri="{FF2B5EF4-FFF2-40B4-BE49-F238E27FC236}">
                  <a16:creationId xmlns:a16="http://schemas.microsoft.com/office/drawing/2014/main" id="{1FE331B3-1C3E-1FDB-094B-7B8417F7F87A}"/>
                </a:ext>
              </a:extLst>
            </p:cNvPr>
            <p:cNvSpPr txBox="1"/>
            <p:nvPr/>
          </p:nvSpPr>
          <p:spPr>
            <a:xfrm>
              <a:off x="0" y="689008"/>
              <a:ext cx="8601995" cy="1614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Risk severity and score 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generated from visible conditions (AI_COMPLETE)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Multiple hazard categories 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identified per image (AI_CLASSIFY)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Clear explanation 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provided for audit and reporting (AI_COMPLETE)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Actionable corrective steps </a:t>
              </a:r>
              <a:r>
                <a:rPr 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recommended (AI_COMPLETE)</a:t>
              </a:r>
            </a:p>
          </p:txBody>
        </p:sp>
      </p:grpSp>
      <p:sp>
        <p:nvSpPr>
          <p:cNvPr id="35" name="TextBox 12">
            <a:extLst>
              <a:ext uri="{FF2B5EF4-FFF2-40B4-BE49-F238E27FC236}">
                <a16:creationId xmlns:a16="http://schemas.microsoft.com/office/drawing/2014/main" id="{D8100CE5-E2D8-9CF0-B96F-EBFFD90595BD}"/>
              </a:ext>
            </a:extLst>
          </p:cNvPr>
          <p:cNvSpPr txBox="1"/>
          <p:nvPr/>
        </p:nvSpPr>
        <p:spPr>
          <a:xfrm>
            <a:off x="8531942" y="7653085"/>
            <a:ext cx="8716053" cy="1512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algn="l">
              <a:lnSpc>
                <a:spcPts val="2354"/>
              </a:lnSpc>
              <a:spcBef>
                <a:spcPct val="0"/>
              </a:spcBef>
            </a:pPr>
            <a:r>
              <a:rPr lang="en-US" sz="1400" b="1" dirty="0">
                <a:solidFill>
                  <a:srgbClr val="FF6600"/>
                </a:solidFill>
                <a:latin typeface="Montserrat"/>
                <a:ea typeface="Montserrat"/>
                <a:cs typeface="Montserrat"/>
                <a:sym typeface="Montserrat"/>
              </a:rPr>
              <a:t>Observed results:</a:t>
            </a:r>
          </a:p>
          <a:p>
            <a:pPr marL="285750" lvl="1" indent="-285750" algn="l">
              <a:lnSpc>
                <a:spcPts val="2354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Non-zero risk score</a:t>
            </a:r>
          </a:p>
          <a:p>
            <a:pPr marL="285750" lvl="1" indent="-285750" algn="l">
              <a:lnSpc>
                <a:spcPts val="2354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Severity level assigned (Low/Medium/High)</a:t>
            </a:r>
          </a:p>
          <a:p>
            <a:pPr marL="285750" lvl="1" indent="-285750" algn="l">
              <a:lnSpc>
                <a:spcPts val="2354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Hazards explicitly listed</a:t>
            </a:r>
          </a:p>
          <a:p>
            <a:pPr marL="285750" lvl="1" indent="-285750" algn="l">
              <a:lnSpc>
                <a:spcPts val="2354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Corrective actions generated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8AECF7-D48F-87D9-9A57-238D18100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262" y="3554781"/>
            <a:ext cx="6129342" cy="5654200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</p:spTree>
    <p:extLst>
      <p:ext uri="{BB962C8B-B14F-4D97-AF65-F5344CB8AC3E}">
        <p14:creationId xmlns:p14="http://schemas.microsoft.com/office/powerpoint/2010/main" val="3876096958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DAA280-1801-9F51-FBD7-34B937B9B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7">
            <a:extLst>
              <a:ext uri="{FF2B5EF4-FFF2-40B4-BE49-F238E27FC236}">
                <a16:creationId xmlns:a16="http://schemas.microsoft.com/office/drawing/2014/main" id="{CA1740C6-2D13-6267-8CD6-63E5B4AA48FB}"/>
              </a:ext>
            </a:extLst>
          </p:cNvPr>
          <p:cNvSpPr>
            <a:spLocks/>
          </p:cNvSpPr>
          <p:nvPr/>
        </p:nvSpPr>
        <p:spPr>
          <a:xfrm>
            <a:off x="0" y="0"/>
            <a:ext cx="18288000" cy="2848515"/>
          </a:xfrm>
          <a:prstGeom prst="rect">
            <a:avLst/>
          </a:prstGeom>
          <a:solidFill>
            <a:srgbClr val="00435D"/>
          </a:solidFill>
        </p:spPr>
        <p:txBody>
          <a:bodyPr/>
          <a:lstStyle/>
          <a:p>
            <a:endParaRPr lang="en-MY" dirty="0"/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C63A88C7-CEFA-5EB1-48B9-E65E784A839D}"/>
              </a:ext>
            </a:extLst>
          </p:cNvPr>
          <p:cNvGrpSpPr/>
          <p:nvPr/>
        </p:nvGrpSpPr>
        <p:grpSpPr>
          <a:xfrm>
            <a:off x="8556000" y="3665410"/>
            <a:ext cx="9026990" cy="1164030"/>
            <a:chOff x="0" y="-85725"/>
            <a:chExt cx="8601995" cy="1552039"/>
          </a:xfrm>
        </p:grpSpPr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FCCFC2FF-7C5E-AD3F-C1B6-AEA21B1433F5}"/>
                </a:ext>
              </a:extLst>
            </p:cNvPr>
            <p:cNvSpPr txBox="1"/>
            <p:nvPr/>
          </p:nvSpPr>
          <p:spPr>
            <a:xfrm>
              <a:off x="0" y="-85725"/>
              <a:ext cx="8601995" cy="574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2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Site-Level Aggregation &amp; Scoring</a:t>
              </a:r>
              <a:endParaRPr lang="en-US" sz="22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1700BB9C-8754-2D37-ABF1-FBCF3682BBB9}"/>
                </a:ext>
              </a:extLst>
            </p:cNvPr>
            <p:cNvSpPr txBox="1"/>
            <p:nvPr/>
          </p:nvSpPr>
          <p:spPr>
            <a:xfrm>
              <a:off x="0" y="689008"/>
              <a:ext cx="8601995" cy="7773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1400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Image-level results are </a:t>
              </a:r>
              <a:r>
                <a:rPr lang="en-US" sz="1400" b="1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aggregated</a:t>
              </a:r>
              <a:r>
                <a:rPr lang="en-US" sz="1400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 deterministically into a </a:t>
              </a:r>
              <a:r>
                <a:rPr lang="en-US" sz="1400" b="1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weighted site risk score</a:t>
              </a:r>
            </a:p>
            <a:p>
              <a:pPr marL="342900" lvl="1" indent="-34290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Results are </a:t>
              </a:r>
              <a:r>
                <a:rPr lang="en-US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persisted in Snowflake 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for traceability and audit review</a:t>
              </a:r>
              <a:endParaRPr lang="en-US" sz="1400" u="none" strike="noStrike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20" name="Freeform 11">
            <a:extLst>
              <a:ext uri="{FF2B5EF4-FFF2-40B4-BE49-F238E27FC236}">
                <a16:creationId xmlns:a16="http://schemas.microsoft.com/office/drawing/2014/main" id="{3D3EDD56-5BAC-0ECC-6E40-C791D76CF7C9}"/>
              </a:ext>
            </a:extLst>
          </p:cNvPr>
          <p:cNvSpPr/>
          <p:nvPr/>
        </p:nvSpPr>
        <p:spPr>
          <a:xfrm>
            <a:off x="15468600" y="509482"/>
            <a:ext cx="2208230" cy="461404"/>
          </a:xfrm>
          <a:custGeom>
            <a:avLst/>
            <a:gdLst/>
            <a:ahLst/>
            <a:cxnLst/>
            <a:rect l="l" t="t" r="r" b="b"/>
            <a:pathLst>
              <a:path w="2208230" h="461404">
                <a:moveTo>
                  <a:pt x="0" y="0"/>
                </a:moveTo>
                <a:lnTo>
                  <a:pt x="2208230" y="0"/>
                </a:lnTo>
                <a:lnTo>
                  <a:pt x="2208230" y="461404"/>
                </a:lnTo>
                <a:lnTo>
                  <a:pt x="0" y="4614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MY"/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E0C804A6-440E-C37C-E7F2-547B34431C0E}"/>
              </a:ext>
            </a:extLst>
          </p:cNvPr>
          <p:cNvSpPr txBox="1"/>
          <p:nvPr/>
        </p:nvSpPr>
        <p:spPr>
          <a:xfrm>
            <a:off x="864262" y="518879"/>
            <a:ext cx="10701926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en-US" sz="7200" b="1" spc="-150" dirty="0">
                <a:solidFill>
                  <a:schemeClr val="bg1"/>
                </a:solidFill>
                <a:latin typeface="Neulis Neue Medium"/>
                <a:ea typeface="Neulis Neue Medium"/>
                <a:cs typeface="Neulis Neue Medium"/>
                <a:sym typeface="Neulis Neue Medium"/>
              </a:rPr>
              <a:t>App Demo:</a:t>
            </a:r>
          </a:p>
          <a:p>
            <a:pPr marL="0" lvl="0" indent="0" algn="l">
              <a:spcBef>
                <a:spcPct val="0"/>
              </a:spcBef>
            </a:pPr>
            <a:r>
              <a:rPr lang="en-US" sz="4800" b="1" spc="-150" dirty="0">
                <a:solidFill>
                  <a:schemeClr val="bg1"/>
                </a:solidFill>
                <a:highlight>
                  <a:srgbClr val="0087A8"/>
                </a:highlight>
                <a:latin typeface="Neulis Neue Medium"/>
                <a:ea typeface="Neulis Neue Medium"/>
                <a:cs typeface="Neulis Neue Medium"/>
                <a:sym typeface="Neulis Neue Medium"/>
              </a:rPr>
              <a:t>Site-Level Risk Intelligence</a:t>
            </a:r>
            <a:endParaRPr lang="en-US" sz="6000" b="1" spc="-150" dirty="0">
              <a:solidFill>
                <a:schemeClr val="bg1"/>
              </a:solidFill>
              <a:highlight>
                <a:srgbClr val="0087A8"/>
              </a:highlight>
              <a:latin typeface="Neulis Neue Medium"/>
              <a:ea typeface="Neulis Neue Medium"/>
              <a:cs typeface="Neulis Neue Medium"/>
              <a:sym typeface="Neulis Neue Medium"/>
            </a:endParaRPr>
          </a:p>
        </p:txBody>
      </p:sp>
      <p:sp>
        <p:nvSpPr>
          <p:cNvPr id="26" name="AutoShape 10">
            <a:extLst>
              <a:ext uri="{FF2B5EF4-FFF2-40B4-BE49-F238E27FC236}">
                <a16:creationId xmlns:a16="http://schemas.microsoft.com/office/drawing/2014/main" id="{60B742F2-760A-247A-A3DC-8A449E8DB2E0}"/>
              </a:ext>
            </a:extLst>
          </p:cNvPr>
          <p:cNvSpPr/>
          <p:nvPr/>
        </p:nvSpPr>
        <p:spPr>
          <a:xfrm flipV="1">
            <a:off x="8153400" y="3566614"/>
            <a:ext cx="0" cy="949887"/>
          </a:xfrm>
          <a:prstGeom prst="line">
            <a:avLst/>
          </a:prstGeom>
          <a:ln w="190500" cap="flat">
            <a:solidFill>
              <a:srgbClr val="FF66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MY"/>
          </a:p>
        </p:txBody>
      </p:sp>
      <p:grpSp>
        <p:nvGrpSpPr>
          <p:cNvPr id="4" name="Group 10">
            <a:extLst>
              <a:ext uri="{FF2B5EF4-FFF2-40B4-BE49-F238E27FC236}">
                <a16:creationId xmlns:a16="http://schemas.microsoft.com/office/drawing/2014/main" id="{5F046D2C-339E-6FB5-0D83-097BDAC0231F}"/>
              </a:ext>
            </a:extLst>
          </p:cNvPr>
          <p:cNvGrpSpPr/>
          <p:nvPr/>
        </p:nvGrpSpPr>
        <p:grpSpPr>
          <a:xfrm>
            <a:off x="8553542" y="6462610"/>
            <a:ext cx="9026990" cy="856254"/>
            <a:chOff x="0" y="-85725"/>
            <a:chExt cx="8601995" cy="1141671"/>
          </a:xfrm>
        </p:grpSpPr>
        <p:sp>
          <p:nvSpPr>
            <p:cNvPr id="9" name="TextBox 11">
              <a:extLst>
                <a:ext uri="{FF2B5EF4-FFF2-40B4-BE49-F238E27FC236}">
                  <a16:creationId xmlns:a16="http://schemas.microsoft.com/office/drawing/2014/main" id="{2C495BEA-167D-9872-2EEE-4E2F457C2E4B}"/>
                </a:ext>
              </a:extLst>
            </p:cNvPr>
            <p:cNvSpPr txBox="1"/>
            <p:nvPr/>
          </p:nvSpPr>
          <p:spPr>
            <a:xfrm>
              <a:off x="0" y="-85725"/>
              <a:ext cx="8601995" cy="574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2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Most Frequent Hazards</a:t>
              </a:r>
              <a:endParaRPr lang="en-US" sz="22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50EE712-C48D-BBCD-5185-70F0E749DC04}"/>
                </a:ext>
              </a:extLst>
            </p:cNvPr>
            <p:cNvSpPr txBox="1"/>
            <p:nvPr/>
          </p:nvSpPr>
          <p:spPr>
            <a:xfrm>
              <a:off x="0" y="689008"/>
              <a:ext cx="8601995" cy="3669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algn="l">
                <a:lnSpc>
                  <a:spcPts val="2354"/>
                </a:lnSpc>
                <a:spcBef>
                  <a:spcPct val="0"/>
                </a:spcBef>
              </a:pPr>
              <a:r>
                <a:rPr lang="en-US" sz="1400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Hazard counts are derived directly from AI_CLASSIFY outputs</a:t>
              </a:r>
            </a:p>
          </p:txBody>
        </p:sp>
      </p:grpSp>
      <p:grpSp>
        <p:nvGrpSpPr>
          <p:cNvPr id="15" name="Group 10">
            <a:extLst>
              <a:ext uri="{FF2B5EF4-FFF2-40B4-BE49-F238E27FC236}">
                <a16:creationId xmlns:a16="http://schemas.microsoft.com/office/drawing/2014/main" id="{833E044D-5AC7-8202-2E5F-BB8BC9C6E2A7}"/>
              </a:ext>
            </a:extLst>
          </p:cNvPr>
          <p:cNvGrpSpPr/>
          <p:nvPr/>
        </p:nvGrpSpPr>
        <p:grpSpPr>
          <a:xfrm>
            <a:off x="8553542" y="7409857"/>
            <a:ext cx="9026990" cy="1785867"/>
            <a:chOff x="0" y="-85725"/>
            <a:chExt cx="8601995" cy="2381155"/>
          </a:xfrm>
        </p:grpSpPr>
        <p:sp>
          <p:nvSpPr>
            <p:cNvPr id="16" name="TextBox 11">
              <a:extLst>
                <a:ext uri="{FF2B5EF4-FFF2-40B4-BE49-F238E27FC236}">
                  <a16:creationId xmlns:a16="http://schemas.microsoft.com/office/drawing/2014/main" id="{80780724-0474-6F06-02EC-1DB6F1DAB8B3}"/>
                </a:ext>
              </a:extLst>
            </p:cNvPr>
            <p:cNvSpPr txBox="1"/>
            <p:nvPr/>
          </p:nvSpPr>
          <p:spPr>
            <a:xfrm>
              <a:off x="0" y="-85725"/>
              <a:ext cx="8601995" cy="574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2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Prioritized Corrective Actions</a:t>
              </a:r>
              <a:endParaRPr lang="en-US" sz="22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C8D22AA-5337-B54C-1B22-A68653C7C979}"/>
                </a:ext>
              </a:extLst>
            </p:cNvPr>
            <p:cNvSpPr txBox="1"/>
            <p:nvPr/>
          </p:nvSpPr>
          <p:spPr>
            <a:xfrm>
              <a:off x="0" y="689008"/>
              <a:ext cx="8601995" cy="16064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85750" lvl="1" indent="-28575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1400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Top actions are generated by analyzing:</a:t>
              </a:r>
            </a:p>
            <a:p>
              <a:pPr marL="742950" lvl="2" indent="-285750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Hazard frequency</a:t>
              </a:r>
            </a:p>
            <a:p>
              <a:pPr marL="742950" lvl="2" indent="-285750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Image-level corrective recommendations</a:t>
              </a:r>
            </a:p>
            <a:p>
              <a:pPr marL="285750" lvl="1" indent="-285750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1400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Exportable corrective action checklist (CSV)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B9D05B47-5072-9276-E44B-F246EA9A1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171" y="3171549"/>
            <a:ext cx="5036598" cy="2689904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  <p:grpSp>
        <p:nvGrpSpPr>
          <p:cNvPr id="25" name="Group 10">
            <a:extLst>
              <a:ext uri="{FF2B5EF4-FFF2-40B4-BE49-F238E27FC236}">
                <a16:creationId xmlns:a16="http://schemas.microsoft.com/office/drawing/2014/main" id="{B8D7A856-9F77-0C5E-4751-601C1374352B}"/>
              </a:ext>
            </a:extLst>
          </p:cNvPr>
          <p:cNvGrpSpPr/>
          <p:nvPr/>
        </p:nvGrpSpPr>
        <p:grpSpPr>
          <a:xfrm>
            <a:off x="8553542" y="4961168"/>
            <a:ext cx="9026990" cy="1478090"/>
            <a:chOff x="0" y="-85725"/>
            <a:chExt cx="8601995" cy="1970786"/>
          </a:xfrm>
        </p:grpSpPr>
        <p:sp>
          <p:nvSpPr>
            <p:cNvPr id="27" name="TextBox 11">
              <a:extLst>
                <a:ext uri="{FF2B5EF4-FFF2-40B4-BE49-F238E27FC236}">
                  <a16:creationId xmlns:a16="http://schemas.microsoft.com/office/drawing/2014/main" id="{EB7DE9FE-5C95-E2F9-07D7-B773D158D449}"/>
                </a:ext>
              </a:extLst>
            </p:cNvPr>
            <p:cNvSpPr txBox="1"/>
            <p:nvPr/>
          </p:nvSpPr>
          <p:spPr>
            <a:xfrm>
              <a:off x="0" y="-85725"/>
              <a:ext cx="8601995" cy="5745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200" b="1" dirty="0">
                  <a:solidFill>
                    <a:srgbClr val="000000"/>
                  </a:solidFill>
                  <a:latin typeface="Neulis Neue Medium"/>
                  <a:ea typeface="Neulis Neue Medium"/>
                  <a:cs typeface="Neulis Neue Medium"/>
                  <a:sym typeface="Neulis Neue Medium"/>
                </a:rPr>
                <a:t>Automated Risk Notifications</a:t>
              </a:r>
              <a:endParaRPr lang="en-US" sz="2200" b="1" u="none" strike="noStrike" dirty="0">
                <a:solidFill>
                  <a:srgbClr val="000000"/>
                </a:solidFill>
                <a:latin typeface="Neulis Neue Medium"/>
                <a:ea typeface="Neulis Neue Medium"/>
                <a:cs typeface="Neulis Neue Medium"/>
                <a:sym typeface="Neulis Neue Medium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C517237-5979-7FD9-53A8-FEA66C3147B7}"/>
                </a:ext>
              </a:extLst>
            </p:cNvPr>
            <p:cNvSpPr txBox="1"/>
            <p:nvPr/>
          </p:nvSpPr>
          <p:spPr>
            <a:xfrm>
              <a:off x="0" y="689008"/>
              <a:ext cx="8601995" cy="11960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285750" lvl="1" indent="-28575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1400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High-risk sites automatically trigger email alerts when the site risk score exceeds the defined threshold</a:t>
              </a:r>
            </a:p>
            <a:p>
              <a:pPr marL="285750" lvl="1" indent="-285750" algn="l">
                <a:lnSpc>
                  <a:spcPts val="2354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1400" u="none" strike="noStrike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ontserrat"/>
                  <a:ea typeface="Montserrat"/>
                  <a:cs typeface="Montserrat"/>
                  <a:sym typeface="Montserrat"/>
                </a:rPr>
                <a:t>Notifications are sent with site risk score, severity, and most frequent hazards</a:t>
              </a:r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ED997315-77DF-8545-586B-94EB04E16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3070" y="6013945"/>
            <a:ext cx="3716800" cy="3636824"/>
          </a:xfrm>
          <a:prstGeom prst="rect">
            <a:avLst/>
          </a:prstGeom>
          <a:ln w="28575">
            <a:solidFill>
              <a:srgbClr val="00435D"/>
            </a:solidFill>
          </a:ln>
        </p:spPr>
      </p:pic>
    </p:spTree>
    <p:extLst>
      <p:ext uri="{BB962C8B-B14F-4D97-AF65-F5344CB8AC3E}">
        <p14:creationId xmlns:p14="http://schemas.microsoft.com/office/powerpoint/2010/main" val="2720896972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omment xmlns="1dc21978-de3b-479c-87a5-c9986cea9363" xsi:nil="true"/>
    <lcf76f155ced4ddcb4097134ff3c332f xmlns="1dc21978-de3b-479c-87a5-c9986cea9363">
      <Terms xmlns="http://schemas.microsoft.com/office/infopath/2007/PartnerControls"/>
    </lcf76f155ced4ddcb4097134ff3c332f>
    <TaxCatchAll xmlns="da7a00e7-e947-447f-9f9f-2acc10258c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A20427D10D80488673D287422AB6F1" ma:contentTypeVersion="19" ma:contentTypeDescription="Create a new document." ma:contentTypeScope="" ma:versionID="8de6cbedbfcadbbb30169c2f30e9c1c0">
  <xsd:schema xmlns:xsd="http://www.w3.org/2001/XMLSchema" xmlns:xs="http://www.w3.org/2001/XMLSchema" xmlns:p="http://schemas.microsoft.com/office/2006/metadata/properties" xmlns:ns2="1dc21978-de3b-479c-87a5-c9986cea9363" xmlns:ns3="da7a00e7-e947-447f-9f9f-2acc10258c7e" targetNamespace="http://schemas.microsoft.com/office/2006/metadata/properties" ma:root="true" ma:fieldsID="717c5269ada9f10b5007f69b29b39be0" ns2:_="" ns3:_="">
    <xsd:import namespace="1dc21978-de3b-479c-87a5-c9986cea9363"/>
    <xsd:import namespace="da7a00e7-e947-447f-9f9f-2acc10258c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Comment" minOccurs="0"/>
                <xsd:element ref="ns2:lcf76f155ced4ddcb4097134ff3c332f" minOccurs="0"/>
                <xsd:element ref="ns3:TaxCatchAll" minOccurs="0"/>
                <xsd:element ref="ns2:MediaServiceSearchProperties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c21978-de3b-479c-87a5-c9986cea93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Comment" ma:index="20" nillable="true" ma:displayName="Comment" ma:format="Dropdown" ma:internalName="Comment">
      <xsd:simpleType>
        <xsd:restriction base="dms:Note">
          <xsd:maxLength value="255"/>
        </xsd:restriction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a39bfbb1-27de-4ee1-a222-a75bf5f643a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7a00e7-e947-447f-9f9f-2acc10258c7e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25b440f-4341-4e9b-a533-ff78a1ee0cc1}" ma:internalName="TaxCatchAll" ma:showField="CatchAllData" ma:web="da7a00e7-e947-447f-9f9f-2acc10258c7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35F0B4-3F10-4F1F-AB08-775EFA5FB712}">
  <ds:schemaRefs>
    <ds:schemaRef ds:uri="http://schemas.microsoft.com/office/2006/metadata/properties"/>
    <ds:schemaRef ds:uri="http://schemas.microsoft.com/office/infopath/2007/PartnerControls"/>
    <ds:schemaRef ds:uri="1dc21978-de3b-479c-87a5-c9986cea9363"/>
    <ds:schemaRef ds:uri="da7a00e7-e947-447f-9f9f-2acc10258c7e"/>
  </ds:schemaRefs>
</ds:datastoreItem>
</file>

<file path=customXml/itemProps2.xml><?xml version="1.0" encoding="utf-8"?>
<ds:datastoreItem xmlns:ds="http://schemas.openxmlformats.org/officeDocument/2006/customXml" ds:itemID="{17DC416F-455C-4661-AF6E-B8887C55698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119530-9228-4AF5-940D-CA0B4F7142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dc21978-de3b-479c-87a5-c9986cea9363"/>
    <ds:schemaRef ds:uri="da7a00e7-e947-447f-9f9f-2acc10258c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6112</TotalTime>
  <Words>1811</Words>
  <Application>Microsoft Office PowerPoint</Application>
  <PresentationFormat>Custom</PresentationFormat>
  <Paragraphs>235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Montserrat Light</vt:lpstr>
      <vt:lpstr>Montserrat</vt:lpstr>
      <vt:lpstr>Calibri</vt:lpstr>
      <vt:lpstr>Arial</vt:lpstr>
      <vt:lpstr>Aptos</vt:lpstr>
      <vt:lpstr>Be Vietnam</vt:lpstr>
      <vt:lpstr>Neulis Neue Medium</vt:lpstr>
      <vt:lpstr>Wingdings</vt:lpstr>
      <vt:lpstr>Neulis Neue</vt:lpstr>
      <vt:lpstr>Montserrat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Synogize Presentation Template</dc:title>
  <cp:lastModifiedBy>Rafi Hidayat</cp:lastModifiedBy>
  <cp:revision>55</cp:revision>
  <dcterms:created xsi:type="dcterms:W3CDTF">2006-08-16T00:00:00Z</dcterms:created>
  <dcterms:modified xsi:type="dcterms:W3CDTF">2026-01-26T16:14:38Z</dcterms:modified>
  <dc:identifier>DAGQeAGdt1w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0x010100A0A20427D10D80488673D287422AB6F1</vt:lpwstr>
  </property>
  <property fmtid="{D5CDD505-2E9C-101B-9397-08002B2CF9AE}" pid="3" name="MediaServiceImageTags">
    <vt:lpwstr/>
  </property>
</Properties>
</file>

<file path=docProps/thumbnail.jpeg>
</file>